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</p:sldMasterIdLst>
  <p:notesMasterIdLst>
    <p:notesMasterId r:id="rId42"/>
  </p:notesMasterIdLst>
  <p:handoutMasterIdLst>
    <p:handoutMasterId r:id="rId43"/>
  </p:handoutMasterIdLst>
  <p:sldIdLst>
    <p:sldId id="669" r:id="rId2"/>
    <p:sldId id="549" r:id="rId3"/>
    <p:sldId id="695" r:id="rId4"/>
    <p:sldId id="670" r:id="rId5"/>
    <p:sldId id="673" r:id="rId6"/>
    <p:sldId id="672" r:id="rId7"/>
    <p:sldId id="685" r:id="rId8"/>
    <p:sldId id="663" r:id="rId9"/>
    <p:sldId id="690" r:id="rId10"/>
    <p:sldId id="696" r:id="rId11"/>
    <p:sldId id="693" r:id="rId12"/>
    <p:sldId id="664" r:id="rId13"/>
    <p:sldId id="688" r:id="rId14"/>
    <p:sldId id="660" r:id="rId15"/>
    <p:sldId id="697" r:id="rId16"/>
    <p:sldId id="662" r:id="rId17"/>
    <p:sldId id="658" r:id="rId18"/>
    <p:sldId id="659" r:id="rId19"/>
    <p:sldId id="668" r:id="rId20"/>
    <p:sldId id="657" r:id="rId21"/>
    <p:sldId id="698" r:id="rId22"/>
    <p:sldId id="686" r:id="rId23"/>
    <p:sldId id="675" r:id="rId24"/>
    <p:sldId id="676" r:id="rId25"/>
    <p:sldId id="677" r:id="rId26"/>
    <p:sldId id="689" r:id="rId27"/>
    <p:sldId id="678" r:id="rId28"/>
    <p:sldId id="679" r:id="rId29"/>
    <p:sldId id="680" r:id="rId30"/>
    <p:sldId id="681" r:id="rId31"/>
    <p:sldId id="682" r:id="rId32"/>
    <p:sldId id="700" r:id="rId33"/>
    <p:sldId id="701" r:id="rId34"/>
    <p:sldId id="703" r:id="rId35"/>
    <p:sldId id="704" r:id="rId36"/>
    <p:sldId id="705" r:id="rId37"/>
    <p:sldId id="706" r:id="rId38"/>
    <p:sldId id="707" r:id="rId39"/>
    <p:sldId id="683" r:id="rId40"/>
    <p:sldId id="684" r:id="rId41"/>
  </p:sldIdLst>
  <p:sldSz cx="9144000" cy="6858000" type="screen4x3"/>
  <p:notesSz cx="7300913" cy="9586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2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40000"/>
    <a:srgbClr val="0000FF"/>
    <a:srgbClr val="E42904"/>
    <a:srgbClr val="A71E03"/>
    <a:srgbClr val="CCFF33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8" autoAdjust="0"/>
    <p:restoredTop sz="96327" autoAdjust="0"/>
  </p:normalViewPr>
  <p:slideViewPr>
    <p:cSldViewPr>
      <p:cViewPr varScale="1">
        <p:scale>
          <a:sx n="128" d="100"/>
          <a:sy n="128" d="100"/>
        </p:scale>
        <p:origin x="18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3020"/>
        <p:guide pos="22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0488"/>
            <a:ext cx="847725" cy="29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>
            <a:lvl1pPr algn="l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69038" y="90488"/>
            <a:ext cx="1031875" cy="29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>
            <a:lvl1pPr algn="r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0050"/>
            <a:ext cx="774700" cy="296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b" anchorCtr="0" compatLnSpc="1">
            <a:prstTxWarp prst="textNoShape">
              <a:avLst/>
            </a:prstTxWarp>
            <a:spAutoFit/>
          </a:bodyPr>
          <a:lstStyle>
            <a:lvl1pPr algn="l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904038" y="9290050"/>
            <a:ext cx="396875" cy="296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b" anchorCtr="0" compatLnSpc="1">
            <a:prstTxWarp prst="textNoShape">
              <a:avLst/>
            </a:prstTxWarp>
            <a:spAutoFit/>
          </a:bodyPr>
          <a:lstStyle>
            <a:lvl1pPr algn="r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46CD405C-C2A1-4975-AA56-B62CD9F39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8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847725" cy="29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>
            <a:lvl1pPr algn="l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29350" y="109538"/>
            <a:ext cx="1031875" cy="29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>
            <a:lvl1pPr algn="r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38188"/>
            <a:ext cx="4818063" cy="3613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6091238"/>
            <a:ext cx="2655888" cy="1233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0050"/>
            <a:ext cx="774700" cy="296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b" anchorCtr="0" compatLnSpc="1">
            <a:prstTxWarp prst="textNoShape">
              <a:avLst/>
            </a:prstTxWarp>
            <a:spAutoFit/>
          </a:bodyPr>
          <a:lstStyle>
            <a:lvl1pPr algn="l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864350" y="9290050"/>
            <a:ext cx="396875" cy="296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b" anchorCtr="0" compatLnSpc="1">
            <a:prstTxWarp prst="textNoShape">
              <a:avLst/>
            </a:prstTxWarp>
            <a:spAutoFit/>
          </a:bodyPr>
          <a:lstStyle>
            <a:lvl1pPr algn="r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CCF75926-0B79-435A-B105-E46B352DA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1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75926-0B79-435A-B105-E46B352DA28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3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035050"/>
            <a:ext cx="4203700" cy="256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756025"/>
            <a:ext cx="4203700" cy="256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52292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652293" name="Rectangle 5"/>
          <p:cNvSpPr>
            <a:spLocks noChangeArrowheads="1"/>
          </p:cNvSpPr>
          <p:nvPr/>
        </p:nvSpPr>
        <p:spPr bwMode="auto">
          <a:xfrm>
            <a:off x="228600" y="6400800"/>
            <a:ext cx="8088313" cy="3413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r>
              <a:rPr lang="en-US" sz="1200" b="0" dirty="0">
                <a:ea typeface="ＭＳ Ｐゴシック" charset="0"/>
                <a:cs typeface="+mn-cs"/>
              </a:rPr>
              <a:t>DASP</a:t>
            </a:r>
            <a:r>
              <a:rPr lang="en-US" sz="1200" b="0" baseline="0" dirty="0">
                <a:ea typeface="ＭＳ Ｐゴシック" charset="0"/>
                <a:cs typeface="+mn-cs"/>
              </a:rPr>
              <a:t>	</a:t>
            </a:r>
            <a:r>
              <a:rPr lang="en-US" sz="1200" b="0" dirty="0">
                <a:ea typeface="ＭＳ Ｐゴシック" charset="0"/>
                <a:cs typeface="+mn-cs"/>
              </a:rPr>
              <a:t>Version 2023-2024	Chapter-4: Adaptive</a:t>
            </a:r>
            <a:r>
              <a:rPr lang="en-US" sz="1200" b="0" baseline="0" dirty="0">
                <a:ea typeface="ＭＳ Ｐゴシック" charset="0"/>
                <a:cs typeface="+mn-cs"/>
              </a:rPr>
              <a:t> Beamformi</a:t>
            </a:r>
            <a:r>
              <a:rPr lang="en-US" sz="1200" b="0" dirty="0">
                <a:ea typeface="ＭＳ Ｐゴシック" charset="0"/>
                <a:cs typeface="+mn-cs"/>
              </a:rPr>
              <a:t>ng &amp; Multi-Channel Noise Reduction</a:t>
            </a:r>
            <a:endParaRPr lang="en-GB" sz="1000" b="0" dirty="0">
              <a:latin typeface="Univers" charset="0"/>
              <a:ea typeface="ＭＳ Ｐゴシック" charset="0"/>
              <a:cs typeface="+mn-cs"/>
            </a:endParaRPr>
          </a:p>
        </p:txBody>
      </p:sp>
      <p:sp>
        <p:nvSpPr>
          <p:cNvPr id="652295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r>
              <a:rPr lang="en-GB" sz="1200" b="0" dirty="0">
                <a:solidFill>
                  <a:srgbClr val="CCFF33"/>
                </a:solidFill>
                <a:ea typeface="ＭＳ Ｐゴシック" charset="0"/>
                <a:cs typeface="+mn-cs"/>
              </a:rPr>
              <a:t> </a:t>
            </a:r>
            <a:fld id="{09D2D681-76C6-4256-B486-A8DC15741489}" type="slidenum">
              <a:rPr lang="en-GB" sz="1200" b="0" smtClean="0">
                <a:ea typeface="ＭＳ Ｐゴシック" charset="0"/>
                <a:cs typeface="+mn-cs"/>
              </a:rPr>
              <a:pPr algn="r" eaLnBrk="0" hangingPunct="0">
                <a:defRPr/>
              </a:pPr>
              <a:t>‹#›</a:t>
            </a:fld>
            <a:r>
              <a:rPr lang="en-GB" sz="1200" b="0" dirty="0">
                <a:ea typeface="ＭＳ Ｐゴシック" charset="0"/>
                <a:cs typeface="+mn-cs"/>
              </a:rPr>
              <a:t> / 40</a:t>
            </a:r>
          </a:p>
        </p:txBody>
      </p:sp>
      <p:sp>
        <p:nvSpPr>
          <p:cNvPr id="652296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  <a:cs typeface="ＭＳ Ｐゴシック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  <a:cs typeface="ＭＳ Ｐゴシック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  <a:cs typeface="ＭＳ Ｐゴシック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  <a:cs typeface="ＭＳ Ｐゴシック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34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0.emf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5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35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41.e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30.emf"/><Relationship Id="rId5" Type="http://schemas.openxmlformats.org/officeDocument/2006/relationships/image" Target="../media/image44.e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56.emf"/><Relationship Id="rId7" Type="http://schemas.openxmlformats.org/officeDocument/2006/relationships/image" Target="../media/image58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5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image" Target="../media/image60.wmf"/><Relationship Id="rId7" Type="http://schemas.openxmlformats.org/officeDocument/2006/relationships/image" Target="../media/image56.e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5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8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8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image" Target="../media/image6.jpg"/><Relationship Id="rId17" Type="http://schemas.openxmlformats.org/officeDocument/2006/relationships/oleObject" Target="../embeddings/oleObject8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8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70.emf"/><Relationship Id="rId7" Type="http://schemas.openxmlformats.org/officeDocument/2006/relationships/image" Target="../media/image68.e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6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4.e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73.emf"/><Relationship Id="rId4" Type="http://schemas.openxmlformats.org/officeDocument/2006/relationships/oleObject" Target="../embeddings/oleObject9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image" Target="../media/image75.emf"/><Relationship Id="rId7" Type="http://schemas.openxmlformats.org/officeDocument/2006/relationships/image" Target="../media/image77.emf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7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74.emf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79.emf"/><Relationship Id="rId4" Type="http://schemas.openxmlformats.org/officeDocument/2006/relationships/oleObject" Target="../embeddings/oleObject9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8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oleObject" Target="../embeddings/oleObject104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10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7" Type="http://schemas.openxmlformats.org/officeDocument/2006/relationships/image" Target="../media/image83.emf"/><Relationship Id="rId2" Type="http://schemas.openxmlformats.org/officeDocument/2006/relationships/oleObject" Target="../embeddings/oleObject106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74.emf"/><Relationship Id="rId4" Type="http://schemas.openxmlformats.org/officeDocument/2006/relationships/oleObject" Target="../embeddings/oleObject10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oleObject" Target="../embeddings/oleObject109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.emf"/><Relationship Id="rId4" Type="http://schemas.openxmlformats.org/officeDocument/2006/relationships/oleObject" Target="../embeddings/oleObject110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89.emf"/><Relationship Id="rId3" Type="http://schemas.openxmlformats.org/officeDocument/2006/relationships/image" Target="../media/image86.e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116.bin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88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8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2" Type="http://schemas.openxmlformats.org/officeDocument/2006/relationships/oleObject" Target="../embeddings/oleObject1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1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8.e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2.jpg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image" Target="../media/image6.jpg"/><Relationship Id="rId2" Type="http://schemas.openxmlformats.org/officeDocument/2006/relationships/oleObject" Target="../embeddings/oleObject21.bin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.emf"/><Relationship Id="rId1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1.emf"/><Relationship Id="rId18" Type="http://schemas.openxmlformats.org/officeDocument/2006/relationships/oleObject" Target="../embeddings/oleObject35.bin"/><Relationship Id="rId26" Type="http://schemas.openxmlformats.org/officeDocument/2006/relationships/image" Target="../media/image24.emf"/><Relationship Id="rId3" Type="http://schemas.openxmlformats.org/officeDocument/2006/relationships/image" Target="../media/image25.wmf"/><Relationship Id="rId21" Type="http://schemas.openxmlformats.org/officeDocument/2006/relationships/image" Target="../media/image5.e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.emf"/><Relationship Id="rId25" Type="http://schemas.openxmlformats.org/officeDocument/2006/relationships/oleObject" Target="../embeddings/oleObject37.bin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9.wmf"/><Relationship Id="rId24" Type="http://schemas.openxmlformats.org/officeDocument/2006/relationships/image" Target="../media/image23.jpg"/><Relationship Id="rId5" Type="http://schemas.openxmlformats.org/officeDocument/2006/relationships/image" Target="../media/image26.wmf"/><Relationship Id="rId15" Type="http://schemas.openxmlformats.org/officeDocument/2006/relationships/image" Target="../media/image2.emf"/><Relationship Id="rId23" Type="http://schemas.openxmlformats.org/officeDocument/2006/relationships/image" Target="../media/image22.jpg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4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3.bin"/><Relationship Id="rId2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550742"/>
            <a:ext cx="7467600" cy="24066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Marc Moonen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dirty="0" err="1">
                <a:cs typeface="+mn-cs"/>
              </a:rPr>
              <a:t>marc.moonen@esat.kuleuven.be</a:t>
            </a: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 err="1">
                <a:cs typeface="+mn-cs"/>
              </a:rPr>
              <a:t>homes.esat.kuleuven.be</a:t>
            </a:r>
            <a:r>
              <a:rPr lang="en-US" sz="2400" dirty="0">
                <a:cs typeface="+mn-cs"/>
              </a:rPr>
              <a:t>/~</a:t>
            </a:r>
            <a:r>
              <a:rPr lang="en-US" sz="2400" dirty="0" err="1">
                <a:cs typeface="+mn-cs"/>
              </a:rPr>
              <a:t>moonen</a:t>
            </a:r>
            <a:r>
              <a:rPr lang="en-US" sz="2400" dirty="0">
                <a:cs typeface="+mn-cs"/>
              </a:rPr>
              <a:t>/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477144"/>
            <a:ext cx="883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>
                <a:cs typeface="+mj-cs"/>
              </a:rPr>
              <a:t>Digital Audio Signal Processing</a:t>
            </a:r>
            <a:br>
              <a:rPr lang="en-US" sz="2800" dirty="0">
                <a:cs typeface="+mj-cs"/>
              </a:rPr>
            </a:br>
            <a:br>
              <a:rPr lang="en-US" sz="2800" dirty="0">
                <a:cs typeface="+mj-cs"/>
              </a:rPr>
            </a:br>
            <a:r>
              <a:rPr lang="en-US" sz="6000" dirty="0"/>
              <a:t>DASP</a:t>
            </a:r>
            <a:br>
              <a:rPr lang="en-US" sz="6000" dirty="0"/>
            </a:b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Chapter-4: 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3200" dirty="0">
                <a:cs typeface="+mj-cs"/>
              </a:rPr>
              <a:t>Adaptive </a:t>
            </a:r>
            <a:r>
              <a:rPr lang="en-US" sz="3200" dirty="0" err="1">
                <a:cs typeface="+mj-cs"/>
              </a:rPr>
              <a:t>Beamforming</a:t>
            </a:r>
            <a:r>
              <a:rPr lang="en-US" sz="3200" dirty="0">
                <a:cs typeface="+mj-cs"/>
              </a:rPr>
              <a:t> &amp; 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3200" dirty="0">
                <a:cs typeface="+mj-cs"/>
              </a:rPr>
              <a:t>Multi-Channel Noise Reduction</a:t>
            </a:r>
          </a:p>
        </p:txBody>
      </p:sp>
    </p:spTree>
    <p:extLst>
      <p:ext uri="{BB962C8B-B14F-4D97-AF65-F5344CB8AC3E}">
        <p14:creationId xmlns:p14="http://schemas.microsoft.com/office/powerpoint/2010/main" val="345278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Overview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610600" cy="5327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Recap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2976"/>
              </a:spcBef>
              <a:defRPr/>
            </a:pPr>
            <a:r>
              <a:rPr lang="en-US" dirty="0">
                <a:solidFill>
                  <a:srgbClr val="FFFFFF"/>
                </a:solidFill>
              </a:rPr>
              <a:t>Adaptive </a:t>
            </a:r>
            <a:r>
              <a:rPr lang="en-US" dirty="0" err="1">
                <a:solidFill>
                  <a:srgbClr val="FFFFFF"/>
                </a:solidFill>
              </a:rPr>
              <a:t>Beamforming</a:t>
            </a:r>
            <a:endParaRPr lang="en-US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Adaptive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r>
              <a:rPr lang="en-US" dirty="0">
                <a:solidFill>
                  <a:schemeClr val="tx1"/>
                </a:solidFill>
              </a:rPr>
              <a:t> goal &amp; set-up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LCMV </a:t>
            </a:r>
            <a:r>
              <a:rPr lang="en-US" dirty="0" err="1"/>
              <a:t>beamformer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Generalized </a:t>
            </a:r>
            <a:r>
              <a:rPr lang="en-US" dirty="0" err="1">
                <a:solidFill>
                  <a:schemeClr val="tx1"/>
                </a:solidFill>
              </a:rPr>
              <a:t>sidelobe</a:t>
            </a:r>
            <a:r>
              <a:rPr lang="en-US" dirty="0">
                <a:solidFill>
                  <a:schemeClr val="tx1"/>
                </a:solidFill>
              </a:rPr>
              <a:t> canceler</a:t>
            </a:r>
          </a:p>
          <a:p>
            <a:pPr>
              <a:spcBef>
                <a:spcPts val="2976"/>
              </a:spcBef>
              <a:defRPr/>
            </a:pPr>
            <a:r>
              <a:rPr lang="nl-BE" dirty="0">
                <a:solidFill>
                  <a:schemeClr val="tx1"/>
                </a:solidFill>
              </a:rPr>
              <a:t>Multi-channel Wiener filter for multi-microphone noise reduction</a:t>
            </a:r>
            <a:r>
              <a:rPr lang="nl-BE" dirty="0"/>
              <a:t> </a:t>
            </a:r>
            <a:r>
              <a:rPr lang="nl-BE" sz="1800" dirty="0">
                <a:solidFill>
                  <a:srgbClr val="081D58"/>
                </a:solidFill>
              </a:rPr>
              <a:t>(/speech enhancement)</a:t>
            </a:r>
            <a:endParaRPr lang="nl-BE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Multi-microphone noise reduction problem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Multi-channel Wiener filter (=</a:t>
            </a:r>
            <a:r>
              <a:rPr lang="en-US" u="sng" dirty="0" err="1">
                <a:solidFill>
                  <a:schemeClr val="tx1"/>
                </a:solidFill>
              </a:rPr>
              <a:t>spectral+spatial</a:t>
            </a:r>
            <a:r>
              <a:rPr lang="en-US" dirty="0">
                <a:solidFill>
                  <a:schemeClr val="tx1"/>
                </a:solidFill>
              </a:rPr>
              <a:t> filtering)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66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LCMV </a:t>
            </a:r>
            <a:r>
              <a:rPr lang="en-US" dirty="0" err="1">
                <a:cs typeface="+mj-cs"/>
              </a:rPr>
              <a:t>beamformer</a:t>
            </a:r>
            <a:endParaRPr lang="en-US" dirty="0">
              <a:cs typeface="+mj-cs"/>
            </a:endParaRPr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40768"/>
            <a:ext cx="8839200" cy="5127625"/>
          </a:xfrm>
        </p:spPr>
        <p:txBody>
          <a:bodyPr/>
          <a:lstStyle/>
          <a:p>
            <a:pPr>
              <a:lnSpc>
                <a:spcPct val="95000"/>
              </a:lnSpc>
              <a:buFontTx/>
              <a:buNone/>
              <a:defRPr/>
            </a:pPr>
            <a:r>
              <a:rPr lang="en-GB" sz="2400" u="sng" dirty="0">
                <a:cs typeface="+mn-cs"/>
              </a:rPr>
              <a:t>LCMV</a:t>
            </a:r>
            <a:r>
              <a:rPr lang="en-GB" sz="2400" b="0" dirty="0">
                <a:cs typeface="+mn-cs"/>
              </a:rPr>
              <a:t>   =  </a:t>
            </a:r>
            <a:r>
              <a:rPr lang="en-GB" sz="2400" b="0" u="sng" dirty="0">
                <a:cs typeface="+mn-cs"/>
              </a:rPr>
              <a:t>L</a:t>
            </a:r>
            <a:r>
              <a:rPr lang="en-GB" sz="2400" b="0" dirty="0">
                <a:cs typeface="+mn-cs"/>
              </a:rPr>
              <a:t>inearly </a:t>
            </a:r>
            <a:r>
              <a:rPr lang="en-GB" sz="2400" b="0" u="sng" dirty="0">
                <a:cs typeface="+mn-cs"/>
              </a:rPr>
              <a:t>C</a:t>
            </a:r>
            <a:r>
              <a:rPr lang="en-GB" sz="2400" b="0" dirty="0">
                <a:cs typeface="+mn-cs"/>
              </a:rPr>
              <a:t>onstrained </a:t>
            </a:r>
            <a:r>
              <a:rPr lang="en-GB" sz="2400" b="0" u="sng" dirty="0">
                <a:cs typeface="+mn-cs"/>
              </a:rPr>
              <a:t>M</a:t>
            </a:r>
            <a:r>
              <a:rPr lang="en-GB" sz="2400" b="0" dirty="0">
                <a:cs typeface="+mn-cs"/>
              </a:rPr>
              <a:t>inimum </a:t>
            </a:r>
            <a:r>
              <a:rPr lang="en-GB" sz="2400" b="0" u="sng" dirty="0">
                <a:cs typeface="+mn-cs"/>
              </a:rPr>
              <a:t>V</a:t>
            </a:r>
            <a:r>
              <a:rPr lang="en-GB" sz="2400" b="0" dirty="0">
                <a:cs typeface="+mn-cs"/>
              </a:rPr>
              <a:t>ariance</a:t>
            </a:r>
          </a:p>
          <a:p>
            <a:pPr lvl="1">
              <a:lnSpc>
                <a:spcPct val="95000"/>
              </a:lnSpc>
              <a:spcBef>
                <a:spcPts val="960"/>
              </a:spcBef>
              <a:defRPr/>
            </a:pPr>
            <a:r>
              <a:rPr lang="en-GB" sz="2000" u="sng" dirty="0"/>
              <a:t>Minimize </a:t>
            </a:r>
            <a:r>
              <a:rPr lang="en-GB" sz="1600" u="sng" dirty="0"/>
              <a:t>(source </a:t>
            </a:r>
            <a:r>
              <a:rPr lang="en-GB" sz="1600" u="sng" dirty="0" err="1"/>
              <a:t>signal+noise</a:t>
            </a:r>
            <a:r>
              <a:rPr lang="en-GB" sz="1600" u="sng" dirty="0"/>
              <a:t>) </a:t>
            </a:r>
            <a:r>
              <a:rPr lang="en-GB" sz="2000" u="sng" dirty="0"/>
              <a:t>output power </a:t>
            </a:r>
            <a:r>
              <a:rPr lang="en-GB" sz="2000" dirty="0"/>
              <a:t>(=‘variance’) </a:t>
            </a:r>
            <a:r>
              <a:rPr lang="en-GB" sz="2000" i="1" dirty="0"/>
              <a:t>z</a:t>
            </a:r>
            <a:r>
              <a:rPr lang="en-GB" sz="2000" dirty="0"/>
              <a:t>[</a:t>
            </a:r>
            <a:r>
              <a:rPr lang="en-GB" sz="2000" i="1" dirty="0"/>
              <a:t>k</a:t>
            </a:r>
            <a:r>
              <a:rPr lang="en-GB" sz="2000" dirty="0"/>
              <a:t>] </a:t>
            </a:r>
            <a:r>
              <a:rPr lang="en-GB" sz="1400" dirty="0"/>
              <a:t>(see ‘Note’) </a:t>
            </a:r>
            <a:r>
              <a:rPr lang="en-GB" sz="2000" dirty="0"/>
              <a:t>:</a:t>
            </a:r>
          </a:p>
          <a:p>
            <a:pPr marL="457200" lvl="1" indent="0">
              <a:lnSpc>
                <a:spcPct val="95000"/>
              </a:lnSpc>
              <a:spcBef>
                <a:spcPct val="40000"/>
              </a:spcBef>
              <a:buNone/>
              <a:defRPr/>
            </a:pPr>
            <a:endParaRPr lang="en-GB" sz="1800" dirty="0"/>
          </a:p>
          <a:p>
            <a:pPr lvl="1">
              <a:spcBef>
                <a:spcPts val="2760"/>
              </a:spcBef>
              <a:defRPr/>
            </a:pPr>
            <a:r>
              <a:rPr lang="en-GB" sz="2000" dirty="0"/>
              <a:t>Subject to (J) linear constraints to avoid source signal cancellation</a:t>
            </a:r>
            <a:endParaRPr lang="en-GB" sz="1800" u="sng" dirty="0"/>
          </a:p>
          <a:p>
            <a:pPr marL="914400" lvl="2" indent="0">
              <a:lnSpc>
                <a:spcPct val="95000"/>
              </a:lnSpc>
              <a:buNone/>
              <a:defRPr/>
            </a:pPr>
            <a:endParaRPr lang="en-GB" sz="1800" u="sng" dirty="0"/>
          </a:p>
          <a:p>
            <a:pPr marL="914400" lvl="2" indent="0">
              <a:lnSpc>
                <a:spcPct val="95000"/>
              </a:lnSpc>
              <a:spcBef>
                <a:spcPts val="2880"/>
              </a:spcBef>
              <a:buNone/>
              <a:defRPr/>
            </a:pPr>
            <a:r>
              <a:rPr lang="en-GB" u="sng" dirty="0"/>
              <a:t>Example</a:t>
            </a:r>
            <a:r>
              <a:rPr lang="en-GB" dirty="0"/>
              <a:t>: fix array directivity pattern for angle </a:t>
            </a:r>
            <a:r>
              <a:rPr lang="el-GR" b="1" dirty="0">
                <a:latin typeface="" charset="0"/>
              </a:rPr>
              <a:t>ψ</a:t>
            </a:r>
            <a:r>
              <a:rPr lang="en-US" dirty="0">
                <a:latin typeface="" charset="0"/>
              </a:rPr>
              <a:t> at J sample </a:t>
            </a:r>
            <a:r>
              <a:rPr lang="en-US" dirty="0" err="1">
                <a:latin typeface="" charset="0"/>
              </a:rPr>
              <a:t>freqs</a:t>
            </a:r>
            <a:r>
              <a:rPr lang="en-US" dirty="0">
                <a:latin typeface="" charset="0"/>
              </a:rPr>
              <a:t> </a:t>
            </a:r>
            <a:r>
              <a:rPr lang="en-US" dirty="0" err="1">
                <a:latin typeface="" charset="0"/>
              </a:rPr>
              <a:t>ω</a:t>
            </a:r>
            <a:r>
              <a:rPr lang="en-US" baseline="-25000" dirty="0" err="1">
                <a:latin typeface="" charset="0"/>
              </a:rPr>
              <a:t>i</a:t>
            </a:r>
            <a:endParaRPr lang="en-GB" sz="1800" dirty="0"/>
          </a:p>
          <a:p>
            <a:pPr marL="857250" lvl="2" indent="0">
              <a:lnSpc>
                <a:spcPct val="95000"/>
              </a:lnSpc>
              <a:spcBef>
                <a:spcPts val="1680"/>
              </a:spcBef>
              <a:buNone/>
              <a:defRPr/>
            </a:pPr>
            <a:endParaRPr lang="en-GB" dirty="0"/>
          </a:p>
          <a:p>
            <a:pPr marL="57150" indent="0">
              <a:lnSpc>
                <a:spcPct val="95000"/>
              </a:lnSpc>
              <a:spcBef>
                <a:spcPts val="2280"/>
              </a:spcBef>
              <a:buNone/>
              <a:defRPr/>
            </a:pPr>
            <a:r>
              <a:rPr lang="en-GB" sz="1800" dirty="0"/>
              <a:t>Note</a:t>
            </a:r>
            <a:r>
              <a:rPr lang="en-GB" sz="1800" b="0" dirty="0"/>
              <a:t>: For J</a:t>
            </a:r>
            <a:r>
              <a:rPr lang="en-GB" sz="1800" b="0" dirty="0">
                <a:latin typeface="Wingdings"/>
                <a:ea typeface="Wingdings"/>
                <a:cs typeface="Wingdings"/>
                <a:sym typeface="Wingdings"/>
              </a:rPr>
              <a:t>∞</a:t>
            </a:r>
            <a:r>
              <a:rPr lang="en-GB" sz="1800" b="0" dirty="0"/>
              <a:t>, constrained output power minimization corresponds to constrained noise output power minimization (if source signal angle is equal to </a:t>
            </a:r>
            <a:r>
              <a:rPr lang="el-GR" sz="1800" b="0" dirty="0">
                <a:latin typeface="" charset="0"/>
              </a:rPr>
              <a:t>ψ</a:t>
            </a:r>
            <a:r>
              <a:rPr lang="en-GB" sz="1800" b="0" dirty="0"/>
              <a:t>). </a:t>
            </a:r>
            <a:r>
              <a:rPr lang="en-GB" sz="1600" b="0" dirty="0"/>
              <a:t>(why?) </a:t>
            </a:r>
            <a:r>
              <a:rPr lang="en-GB" sz="1800" b="0" dirty="0"/>
              <a:t>                                                                                           </a:t>
            </a:r>
          </a:p>
          <a:p>
            <a:pPr marL="57150" indent="0">
              <a:spcBef>
                <a:spcPct val="0"/>
              </a:spcBef>
              <a:buNone/>
              <a:defRPr/>
            </a:pPr>
            <a:r>
              <a:rPr lang="en-GB" sz="1800" b="0" dirty="0"/>
              <a:t>Hence, this LCMV formulation is appropriate for cases where </a:t>
            </a:r>
            <a:r>
              <a:rPr lang="en-GB" sz="1800" b="0" dirty="0" err="1"/>
              <a:t>R</a:t>
            </a:r>
            <a:r>
              <a:rPr lang="en-GB" sz="1800" b="0" baseline="-25000" dirty="0" err="1"/>
              <a:t>yy</a:t>
            </a:r>
            <a:r>
              <a:rPr lang="en-GB" sz="1800" b="0" dirty="0"/>
              <a:t> can be estimated, while </a:t>
            </a:r>
            <a:r>
              <a:rPr lang="en-GB" sz="1800" b="0" dirty="0" err="1"/>
              <a:t>R</a:t>
            </a:r>
            <a:r>
              <a:rPr lang="en-GB" sz="1800" b="0" baseline="-25000" dirty="0" err="1"/>
              <a:t>nn</a:t>
            </a:r>
            <a:r>
              <a:rPr lang="en-GB" sz="1800" b="0" dirty="0"/>
              <a:t> can not be estimated separately. </a:t>
            </a:r>
          </a:p>
          <a:p>
            <a:pPr marL="57150" indent="0">
              <a:spcBef>
                <a:spcPct val="0"/>
              </a:spcBef>
              <a:buNone/>
              <a:defRPr/>
            </a:pPr>
            <a:r>
              <a:rPr lang="en-GB" sz="1800" b="0" dirty="0"/>
              <a:t>When the source signal is a speech signal, where </a:t>
            </a:r>
            <a:r>
              <a:rPr lang="en-GB" sz="1800" b="0" dirty="0" err="1"/>
              <a:t>R</a:t>
            </a:r>
            <a:r>
              <a:rPr lang="en-GB" sz="1800" b="0" baseline="-25000" dirty="0" err="1"/>
              <a:t>nn</a:t>
            </a:r>
            <a:r>
              <a:rPr lang="en-GB" sz="1800" b="0" baseline="-25000" dirty="0"/>
              <a:t> </a:t>
            </a:r>
            <a:r>
              <a:rPr lang="en-GB" sz="1800" b="0" dirty="0"/>
              <a:t>is observable during speech pauses, then </a:t>
            </a:r>
            <a:r>
              <a:rPr lang="en-GB" sz="1800" b="0" dirty="0" err="1"/>
              <a:t>R</a:t>
            </a:r>
            <a:r>
              <a:rPr lang="en-GB" sz="1800" b="0" baseline="-25000" dirty="0" err="1"/>
              <a:t>nn</a:t>
            </a:r>
            <a:r>
              <a:rPr lang="en-GB" sz="1800" b="0" dirty="0"/>
              <a:t> can be used instead of </a:t>
            </a:r>
            <a:r>
              <a:rPr lang="en-GB" sz="1800" b="0" dirty="0" err="1"/>
              <a:t>R</a:t>
            </a:r>
            <a:r>
              <a:rPr lang="en-GB" sz="1800" b="0" baseline="-25000" dirty="0" err="1"/>
              <a:t>yy</a:t>
            </a:r>
            <a:r>
              <a:rPr lang="en-GB" sz="1800" b="0" dirty="0"/>
              <a:t> in the  LCMV formulation </a:t>
            </a:r>
            <a:r>
              <a:rPr lang="en-GB" sz="1600" b="0" dirty="0"/>
              <a:t>(see p.21). </a:t>
            </a:r>
            <a:endParaRPr lang="en-GB" sz="1600" b="0" baseline="-25000" dirty="0"/>
          </a:p>
          <a:p>
            <a:pPr>
              <a:spcBef>
                <a:spcPct val="0"/>
              </a:spcBef>
              <a:defRPr/>
            </a:pPr>
            <a:endParaRPr lang="en-GB" sz="1600" b="0" dirty="0"/>
          </a:p>
          <a:p>
            <a:pPr lvl="1">
              <a:spcBef>
                <a:spcPct val="0"/>
              </a:spcBef>
              <a:defRPr/>
            </a:pPr>
            <a:endParaRPr lang="en-GB" sz="1800" dirty="0"/>
          </a:p>
        </p:txBody>
      </p:sp>
      <p:graphicFrame>
        <p:nvGraphicFramePr>
          <p:cNvPr id="50179" name="Object 3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76340763"/>
              </p:ext>
            </p:extLst>
          </p:nvPr>
        </p:nvGraphicFramePr>
        <p:xfrm>
          <a:off x="5436096" y="1988840"/>
          <a:ext cx="2447925" cy="426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254000" progId="Equation.3">
                  <p:embed/>
                </p:oleObj>
              </mc:Choice>
              <mc:Fallback>
                <p:oleObj name="Equation" r:id="rId2" imgW="1447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988840"/>
                        <a:ext cx="2447925" cy="42651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529665"/>
              </p:ext>
            </p:extLst>
          </p:nvPr>
        </p:nvGraphicFramePr>
        <p:xfrm>
          <a:off x="1475656" y="1916832"/>
          <a:ext cx="374332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279400" progId="Equation.3">
                  <p:embed/>
                </p:oleObj>
              </mc:Choice>
              <mc:Fallback>
                <p:oleObj name="Equation" r:id="rId4" imgW="1981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916832"/>
                        <a:ext cx="3743325" cy="50405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301687"/>
              </p:ext>
            </p:extLst>
          </p:nvPr>
        </p:nvGraphicFramePr>
        <p:xfrm>
          <a:off x="1423988" y="3879850"/>
          <a:ext cx="56467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28900" imgH="304800" progId="Equation.3">
                  <p:embed/>
                </p:oleObj>
              </mc:Choice>
              <mc:Fallback>
                <p:oleObj name="Equation" r:id="rId6" imgW="2628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879850"/>
                        <a:ext cx="5646737" cy="628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485" name="Rectangle 37"/>
          <p:cNvSpPr>
            <a:spLocks noChangeArrowheads="1"/>
          </p:cNvSpPr>
          <p:nvPr/>
        </p:nvSpPr>
        <p:spPr bwMode="auto">
          <a:xfrm>
            <a:off x="3995936" y="3933056"/>
            <a:ext cx="3096344" cy="648072"/>
          </a:xfrm>
          <a:prstGeom prst="rect">
            <a:avLst/>
          </a:prstGeom>
          <a:solidFill>
            <a:schemeClr val="bg1">
              <a:alpha val="25999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0185" name="Object 4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68799678"/>
              </p:ext>
            </p:extLst>
          </p:nvPr>
        </p:nvGraphicFramePr>
        <p:xfrm>
          <a:off x="1475656" y="2924944"/>
          <a:ext cx="54721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52700" imgH="228600" progId="Equation.3">
                  <p:embed/>
                </p:oleObj>
              </mc:Choice>
              <mc:Fallback>
                <p:oleObj name="Equation" r:id="rId8" imgW="2552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924944"/>
                        <a:ext cx="5472112" cy="488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52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LCMV </a:t>
            </a:r>
            <a:r>
              <a:rPr lang="en-US" dirty="0" err="1">
                <a:cs typeface="+mj-cs"/>
              </a:rPr>
              <a:t>beamformer</a:t>
            </a:r>
            <a:endParaRPr lang="en-US" dirty="0">
              <a:cs typeface="+mj-cs"/>
            </a:endParaRPr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24744"/>
            <a:ext cx="8839200" cy="5127625"/>
          </a:xfrm>
        </p:spPr>
        <p:txBody>
          <a:bodyPr/>
          <a:lstStyle/>
          <a:p>
            <a:pPr>
              <a:lnSpc>
                <a:spcPct val="95000"/>
              </a:lnSpc>
              <a:buFontTx/>
              <a:buNone/>
              <a:defRPr/>
            </a:pPr>
            <a:r>
              <a:rPr lang="en-GB" sz="2400" u="sng" dirty="0">
                <a:cs typeface="+mn-cs"/>
              </a:rPr>
              <a:t>LCMV</a:t>
            </a:r>
            <a:r>
              <a:rPr lang="en-GB" sz="2400" b="0" dirty="0">
                <a:cs typeface="+mn-cs"/>
              </a:rPr>
              <a:t>   =  </a:t>
            </a:r>
            <a:r>
              <a:rPr lang="en-GB" sz="2400" b="0" u="sng" dirty="0">
                <a:cs typeface="+mn-cs"/>
              </a:rPr>
              <a:t>L</a:t>
            </a:r>
            <a:r>
              <a:rPr lang="en-GB" sz="2400" b="0" dirty="0">
                <a:cs typeface="+mn-cs"/>
              </a:rPr>
              <a:t>inearly </a:t>
            </a:r>
            <a:r>
              <a:rPr lang="en-GB" sz="2400" b="0" u="sng" dirty="0">
                <a:cs typeface="+mn-cs"/>
              </a:rPr>
              <a:t>C</a:t>
            </a:r>
            <a:r>
              <a:rPr lang="en-GB" sz="2400" b="0" dirty="0">
                <a:cs typeface="+mn-cs"/>
              </a:rPr>
              <a:t>onstrained </a:t>
            </a:r>
            <a:r>
              <a:rPr lang="en-GB" sz="2400" b="0" u="sng" dirty="0">
                <a:cs typeface="+mn-cs"/>
              </a:rPr>
              <a:t>M</a:t>
            </a:r>
            <a:r>
              <a:rPr lang="en-GB" sz="2400" b="0" dirty="0">
                <a:cs typeface="+mn-cs"/>
              </a:rPr>
              <a:t>inimum </a:t>
            </a:r>
            <a:r>
              <a:rPr lang="en-GB" sz="2400" b="0" u="sng" dirty="0">
                <a:cs typeface="+mn-cs"/>
              </a:rPr>
              <a:t>V</a:t>
            </a:r>
            <a:r>
              <a:rPr lang="en-GB" sz="2400" b="0" dirty="0">
                <a:cs typeface="+mn-cs"/>
              </a:rPr>
              <a:t>ariance</a:t>
            </a:r>
          </a:p>
          <a:p>
            <a:pPr lvl="1">
              <a:lnSpc>
                <a:spcPct val="95000"/>
              </a:lnSpc>
              <a:spcBef>
                <a:spcPts val="960"/>
              </a:spcBef>
              <a:defRPr/>
            </a:pPr>
            <a:r>
              <a:rPr lang="en-GB" sz="2000" u="sng" dirty="0"/>
              <a:t>Minimize output power</a:t>
            </a:r>
            <a:r>
              <a:rPr lang="en-GB" sz="2000" dirty="0"/>
              <a:t> </a:t>
            </a:r>
            <a:r>
              <a:rPr lang="en-GB" sz="2000" i="1" dirty="0"/>
              <a:t>z</a:t>
            </a:r>
            <a:r>
              <a:rPr lang="en-GB" sz="2000" dirty="0"/>
              <a:t>[</a:t>
            </a:r>
            <a:r>
              <a:rPr lang="en-GB" sz="2000" i="1" dirty="0"/>
              <a:t>k</a:t>
            </a:r>
            <a:r>
              <a:rPr lang="en-GB" sz="2000" dirty="0"/>
              <a:t>]:</a:t>
            </a:r>
          </a:p>
          <a:p>
            <a:pPr marL="457200" lvl="1" indent="0">
              <a:lnSpc>
                <a:spcPct val="95000"/>
              </a:lnSpc>
              <a:spcBef>
                <a:spcPct val="40000"/>
              </a:spcBef>
              <a:buNone/>
              <a:defRPr/>
            </a:pPr>
            <a:endParaRPr lang="en-GB" sz="1800" dirty="0"/>
          </a:p>
          <a:p>
            <a:pPr lvl="1">
              <a:spcBef>
                <a:spcPts val="2760"/>
              </a:spcBef>
              <a:defRPr/>
            </a:pPr>
            <a:r>
              <a:rPr lang="en-GB" sz="2000" dirty="0"/>
              <a:t>Subject to (J) linear constraints to avoid source signal cancellation</a:t>
            </a:r>
            <a:endParaRPr lang="en-GB" sz="1800" u="sng" dirty="0"/>
          </a:p>
          <a:p>
            <a:pPr lvl="1">
              <a:lnSpc>
                <a:spcPct val="95000"/>
              </a:lnSpc>
              <a:defRPr/>
            </a:pPr>
            <a:endParaRPr lang="en-GB" sz="1800" u="sng" dirty="0"/>
          </a:p>
          <a:p>
            <a:pPr marL="457200" lvl="1" indent="0">
              <a:lnSpc>
                <a:spcPct val="95000"/>
              </a:lnSpc>
              <a:spcBef>
                <a:spcPts val="1080"/>
              </a:spcBef>
              <a:buNone/>
              <a:defRPr/>
            </a:pPr>
            <a:endParaRPr lang="en-GB" sz="2000" dirty="0"/>
          </a:p>
          <a:p>
            <a:pPr lvl="1">
              <a:lnSpc>
                <a:spcPct val="95000"/>
              </a:lnSpc>
              <a:spcBef>
                <a:spcPts val="480"/>
              </a:spcBef>
              <a:defRPr/>
            </a:pPr>
            <a:r>
              <a:rPr lang="en-GB" sz="2000" dirty="0"/>
              <a:t>Solution is (obtained using Lagrange-multipliers, etc..): </a:t>
            </a:r>
            <a:r>
              <a:rPr lang="en-GB" sz="1800" dirty="0"/>
              <a:t>                                                                                             </a:t>
            </a:r>
          </a:p>
          <a:p>
            <a:pPr lvl="1">
              <a:spcBef>
                <a:spcPct val="0"/>
              </a:spcBef>
              <a:defRPr/>
            </a:pPr>
            <a:endParaRPr lang="en-GB" sz="1800" dirty="0"/>
          </a:p>
          <a:p>
            <a:pPr lvl="1">
              <a:spcBef>
                <a:spcPct val="0"/>
              </a:spcBef>
              <a:defRPr/>
            </a:pPr>
            <a:endParaRPr lang="en-GB" sz="1800" dirty="0"/>
          </a:p>
          <a:p>
            <a:pPr lvl="1">
              <a:spcBef>
                <a:spcPct val="0"/>
              </a:spcBef>
              <a:defRPr/>
            </a:pPr>
            <a:endParaRPr lang="en-GB" sz="1800" dirty="0"/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GB" sz="1800" dirty="0"/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GB" sz="1800" dirty="0"/>
              <a:t>         This can be computed for each time k: first estimate R</a:t>
            </a:r>
            <a:r>
              <a:rPr lang="en-GB" sz="1800" baseline="-25000" dirty="0"/>
              <a:t>yy</a:t>
            </a:r>
            <a:r>
              <a:rPr lang="en-GB" sz="1800" baseline="30000" dirty="0"/>
              <a:t>-1</a:t>
            </a:r>
            <a:r>
              <a:rPr lang="en-GB" sz="1800" dirty="0"/>
              <a:t>[k], etc.. 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GB" sz="1800" dirty="0"/>
              <a:t>         But would rather have a truly recursive algorithm, see next slides</a:t>
            </a:r>
          </a:p>
          <a:p>
            <a:pPr lvl="1">
              <a:spcBef>
                <a:spcPts val="1200"/>
              </a:spcBef>
              <a:defRPr/>
            </a:pPr>
            <a:r>
              <a:rPr lang="en-GB" sz="1800" dirty="0"/>
              <a:t>PS: Compare to Chapter-3, p.26 &amp; 36 (frequency domain &amp; J=1, </a:t>
            </a:r>
            <a:r>
              <a:rPr lang="en-GB" sz="1800" dirty="0" err="1"/>
              <a:t>R</a:t>
            </a:r>
            <a:r>
              <a:rPr lang="en-GB" sz="1800" baseline="-25000" dirty="0" err="1"/>
              <a:t>nn</a:t>
            </a:r>
            <a:r>
              <a:rPr lang="en-GB" sz="1800" dirty="0"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en-GB" sz="1800" dirty="0" err="1"/>
              <a:t>R</a:t>
            </a:r>
            <a:r>
              <a:rPr lang="en-GB" sz="1800" baseline="-25000" dirty="0" err="1"/>
              <a:t>yy</a:t>
            </a:r>
            <a:r>
              <a:rPr lang="en-GB" sz="1800" dirty="0"/>
              <a:t>)</a:t>
            </a:r>
          </a:p>
          <a:p>
            <a:pPr lvl="1">
              <a:spcBef>
                <a:spcPct val="0"/>
              </a:spcBef>
              <a:defRPr/>
            </a:pPr>
            <a:endParaRPr lang="en-GB" sz="1800" dirty="0"/>
          </a:p>
        </p:txBody>
      </p:sp>
      <p:graphicFrame>
        <p:nvGraphicFramePr>
          <p:cNvPr id="1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786828"/>
              </p:ext>
            </p:extLst>
          </p:nvPr>
        </p:nvGraphicFramePr>
        <p:xfrm>
          <a:off x="1475656" y="4077072"/>
          <a:ext cx="64087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6300" imgH="292100" progId="Equation.3">
                  <p:embed/>
                </p:oleObj>
              </mc:Choice>
              <mc:Fallback>
                <p:oleObj name="Equation" r:id="rId2" imgW="21463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077072"/>
                        <a:ext cx="6408738" cy="7175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rgbClr val="A71E0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87419250"/>
              </p:ext>
            </p:extLst>
          </p:nvPr>
        </p:nvGraphicFramePr>
        <p:xfrm>
          <a:off x="5436096" y="1994370"/>
          <a:ext cx="2447925" cy="426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800" imgH="254000" progId="Equation.3">
                  <p:embed/>
                </p:oleObj>
              </mc:Choice>
              <mc:Fallback>
                <p:oleObj name="Equation" r:id="rId4" imgW="1447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994370"/>
                        <a:ext cx="2447925" cy="42651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827815"/>
              </p:ext>
            </p:extLst>
          </p:nvPr>
        </p:nvGraphicFramePr>
        <p:xfrm>
          <a:off x="1475656" y="1916832"/>
          <a:ext cx="374332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200" imgH="279400" progId="Equation.3">
                  <p:embed/>
                </p:oleObj>
              </mc:Choice>
              <mc:Fallback>
                <p:oleObj name="Equation" r:id="rId6" imgW="1981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916832"/>
                        <a:ext cx="3743325" cy="50405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81852742"/>
              </p:ext>
            </p:extLst>
          </p:nvPr>
        </p:nvGraphicFramePr>
        <p:xfrm>
          <a:off x="1475656" y="2940050"/>
          <a:ext cx="54721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52700" imgH="228600" progId="Equation.3">
                  <p:embed/>
                </p:oleObj>
              </mc:Choice>
              <mc:Fallback>
                <p:oleObj name="Equation" r:id="rId8" imgW="2552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940050"/>
                        <a:ext cx="5472112" cy="488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67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Overview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610600" cy="5327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Recap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2976"/>
              </a:spcBef>
              <a:defRPr/>
            </a:pPr>
            <a:r>
              <a:rPr lang="en-US" dirty="0">
                <a:solidFill>
                  <a:srgbClr val="FFFFFF"/>
                </a:solidFill>
              </a:rPr>
              <a:t>Adaptive </a:t>
            </a:r>
            <a:r>
              <a:rPr lang="en-US" dirty="0" err="1">
                <a:solidFill>
                  <a:srgbClr val="FFFFFF"/>
                </a:solidFill>
              </a:rPr>
              <a:t>Beamforming</a:t>
            </a:r>
            <a:endParaRPr lang="en-US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Adaptive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r>
              <a:rPr lang="en-US" dirty="0">
                <a:solidFill>
                  <a:schemeClr val="tx1"/>
                </a:solidFill>
              </a:rPr>
              <a:t> goal &amp; set-up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LCMV </a:t>
            </a:r>
            <a:r>
              <a:rPr lang="en-US" dirty="0" err="1">
                <a:solidFill>
                  <a:schemeClr val="tx1"/>
                </a:solidFill>
              </a:rPr>
              <a:t>beamformer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Generalized </a:t>
            </a:r>
            <a:r>
              <a:rPr lang="en-US" dirty="0" err="1"/>
              <a:t>sidelobe</a:t>
            </a:r>
            <a:r>
              <a:rPr lang="en-US" dirty="0"/>
              <a:t> canceler</a:t>
            </a:r>
          </a:p>
          <a:p>
            <a:pPr>
              <a:spcBef>
                <a:spcPts val="2976"/>
              </a:spcBef>
              <a:defRPr/>
            </a:pPr>
            <a:r>
              <a:rPr lang="nl-BE" dirty="0">
                <a:solidFill>
                  <a:schemeClr val="tx1"/>
                </a:solidFill>
              </a:rPr>
              <a:t>Multi-channel Wiener filter for multi-microphone noise reduction</a:t>
            </a:r>
            <a:r>
              <a:rPr lang="nl-BE" dirty="0"/>
              <a:t> </a:t>
            </a:r>
            <a:r>
              <a:rPr lang="nl-BE" sz="1800" dirty="0">
                <a:solidFill>
                  <a:srgbClr val="081D58"/>
                </a:solidFill>
              </a:rPr>
              <a:t>(/speech enhancement)</a:t>
            </a:r>
            <a:endParaRPr lang="nl-BE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Multi-microphone noise reduction problem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Multi-channel Wiener filter (=</a:t>
            </a:r>
            <a:r>
              <a:rPr lang="en-US" u="sng" dirty="0" err="1">
                <a:solidFill>
                  <a:schemeClr val="tx1"/>
                </a:solidFill>
              </a:rPr>
              <a:t>spectral+spatial</a:t>
            </a:r>
            <a:r>
              <a:rPr lang="en-US" dirty="0">
                <a:solidFill>
                  <a:schemeClr val="tx1"/>
                </a:solidFill>
              </a:rPr>
              <a:t> filtering)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790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Generalized </a:t>
            </a:r>
            <a:r>
              <a:rPr lang="en-US" dirty="0" err="1">
                <a:cs typeface="+mj-cs"/>
              </a:rPr>
              <a:t>sidelobe</a:t>
            </a:r>
            <a:r>
              <a:rPr lang="en-US" dirty="0">
                <a:cs typeface="+mj-cs"/>
              </a:rPr>
              <a:t> canceler (GSC)</a:t>
            </a:r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35050"/>
            <a:ext cx="8588375" cy="5289550"/>
          </a:xfrm>
        </p:spPr>
        <p:txBody>
          <a:bodyPr/>
          <a:lstStyle/>
          <a:p>
            <a:pPr>
              <a:spcBef>
                <a:spcPts val="480"/>
              </a:spcBef>
              <a:buFontTx/>
              <a:buNone/>
              <a:defRPr/>
            </a:pPr>
            <a:r>
              <a:rPr lang="en-GB" sz="2400" u="sng" dirty="0">
                <a:cs typeface="+mn-cs"/>
              </a:rPr>
              <a:t>GSC</a:t>
            </a:r>
            <a:r>
              <a:rPr lang="en-GB" sz="2400" b="0" dirty="0">
                <a:cs typeface="+mn-cs"/>
              </a:rPr>
              <a:t> = Adaptive filter solution for LCMV-problem</a:t>
            </a:r>
          </a:p>
          <a:p>
            <a:pPr>
              <a:spcBef>
                <a:spcPts val="480"/>
              </a:spcBef>
              <a:buFontTx/>
              <a:buNone/>
              <a:defRPr/>
            </a:pPr>
            <a:r>
              <a:rPr lang="en-GB" sz="2400" b="0" dirty="0">
                <a:cs typeface="+mn-cs"/>
              </a:rPr>
              <a:t>   </a:t>
            </a:r>
            <a:r>
              <a:rPr lang="en-GB" sz="2000" b="0" dirty="0">
                <a:cs typeface="+mn-cs"/>
              </a:rPr>
              <a:t>Constrained optimisation is reformulated as a </a:t>
            </a:r>
            <a:r>
              <a:rPr lang="en-GB" sz="2000" b="0" i="1" dirty="0">
                <a:cs typeface="+mn-cs"/>
              </a:rPr>
              <a:t>constraint pre-processing</a:t>
            </a:r>
            <a:r>
              <a:rPr lang="en-GB" sz="2000" b="0" dirty="0">
                <a:cs typeface="+mn-cs"/>
              </a:rPr>
              <a:t>,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GB" sz="2000" b="0" dirty="0">
                <a:cs typeface="+mn-cs"/>
              </a:rPr>
              <a:t>    followed by an </a:t>
            </a:r>
            <a:r>
              <a:rPr lang="en-GB" sz="2000" b="0" i="1" dirty="0">
                <a:cs typeface="+mn-cs"/>
              </a:rPr>
              <a:t>unconstrained</a:t>
            </a:r>
            <a:r>
              <a:rPr lang="en-GB" sz="2000" b="0" dirty="0">
                <a:cs typeface="+mn-cs"/>
              </a:rPr>
              <a:t> optimisation, as follows:</a:t>
            </a:r>
          </a:p>
          <a:p>
            <a:pPr lvl="1">
              <a:lnSpc>
                <a:spcPct val="90000"/>
              </a:lnSpc>
              <a:spcBef>
                <a:spcPts val="480"/>
              </a:spcBef>
              <a:defRPr/>
            </a:pPr>
            <a:r>
              <a:rPr lang="en-GB" sz="2000" b="1" u="sng" dirty="0"/>
              <a:t>LCMV-problem</a:t>
            </a:r>
            <a:r>
              <a:rPr lang="en-GB" sz="2000" b="1" dirty="0"/>
              <a:t> </a:t>
            </a:r>
            <a:r>
              <a:rPr lang="en-GB" sz="2000" dirty="0"/>
              <a:t>is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endParaRPr lang="en-GB" sz="1800" b="1" dirty="0"/>
          </a:p>
          <a:p>
            <a:pPr>
              <a:lnSpc>
                <a:spcPct val="90000"/>
              </a:lnSpc>
              <a:defRPr/>
            </a:pPr>
            <a:endParaRPr lang="en-GB" sz="1800" b="0" dirty="0">
              <a:cs typeface="+mn-cs"/>
            </a:endParaRPr>
          </a:p>
          <a:p>
            <a:pPr lvl="1">
              <a:spcBef>
                <a:spcPts val="0"/>
              </a:spcBef>
              <a:defRPr/>
            </a:pPr>
            <a:r>
              <a:rPr lang="en-GB" sz="2000" dirty="0"/>
              <a:t>Define `blocking matrix’  </a:t>
            </a:r>
            <a:r>
              <a:rPr lang="en-GB" sz="2000" b="1" dirty="0" err="1"/>
              <a:t>C</a:t>
            </a:r>
            <a:r>
              <a:rPr lang="en-GB" sz="2000" i="1" baseline="-25000" dirty="0" err="1"/>
              <a:t>a</a:t>
            </a:r>
            <a:r>
              <a:rPr lang="en-GB" sz="2000" i="1" baseline="-25000" dirty="0"/>
              <a:t>,</a:t>
            </a:r>
            <a:r>
              <a:rPr lang="en-GB" sz="2000" dirty="0"/>
              <a:t>, columns spanning the null-space of </a:t>
            </a:r>
            <a:r>
              <a:rPr lang="en-GB" sz="2000" b="1" dirty="0"/>
              <a:t>C</a:t>
            </a:r>
            <a:endParaRPr lang="en-GB" sz="20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GB" sz="1800" b="1" dirty="0"/>
              <a:t>                                                                                 </a:t>
            </a:r>
            <a:endParaRPr lang="en-GB" sz="1800" b="1" i="1" dirty="0"/>
          </a:p>
          <a:p>
            <a:pPr lvl="1">
              <a:spcBef>
                <a:spcPts val="2400"/>
              </a:spcBef>
              <a:defRPr/>
            </a:pPr>
            <a:r>
              <a:rPr lang="en-GB" sz="2000" dirty="0"/>
              <a:t>Define ‘quiescent response vector’ </a:t>
            </a:r>
            <a:r>
              <a:rPr lang="en-GB" sz="2000" b="1" dirty="0" err="1"/>
              <a:t>f</a:t>
            </a:r>
            <a:r>
              <a:rPr lang="en-GB" sz="2000" i="1" baseline="-25000" dirty="0" err="1"/>
              <a:t>q</a:t>
            </a:r>
            <a:r>
              <a:rPr lang="en-GB" sz="2000" i="1" baseline="-25000" dirty="0"/>
              <a:t>   </a:t>
            </a:r>
            <a:r>
              <a:rPr lang="en-GB" sz="2000" dirty="0"/>
              <a:t>satisfying constraints</a:t>
            </a:r>
          </a:p>
          <a:p>
            <a:pPr lvl="1">
              <a:lnSpc>
                <a:spcPct val="90000"/>
              </a:lnSpc>
              <a:spcBef>
                <a:spcPct val="100000"/>
              </a:spcBef>
              <a:defRPr/>
            </a:pPr>
            <a:endParaRPr lang="en-GB" sz="1800" i="1" baseline="-25000" dirty="0"/>
          </a:p>
          <a:p>
            <a:pPr lvl="1">
              <a:spcBef>
                <a:spcPts val="2400"/>
              </a:spcBef>
              <a:defRPr/>
            </a:pPr>
            <a:r>
              <a:rPr lang="en-GB" sz="2000" dirty="0" err="1"/>
              <a:t>Parametrize</a:t>
            </a:r>
            <a:r>
              <a:rPr lang="en-GB" sz="2000" dirty="0"/>
              <a:t> all </a:t>
            </a:r>
            <a:r>
              <a:rPr lang="en-GB" sz="2000" b="1" dirty="0"/>
              <a:t>f</a:t>
            </a:r>
            <a:r>
              <a:rPr lang="en-GB" sz="2000" dirty="0"/>
              <a:t>’s that satisfy constraints  (verify!)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endParaRPr lang="en-GB" sz="1800" dirty="0"/>
          </a:p>
          <a:p>
            <a:pPr lvl="1">
              <a:spcBef>
                <a:spcPts val="1200"/>
              </a:spcBef>
              <a:buFontTx/>
              <a:buNone/>
              <a:defRPr/>
            </a:pPr>
            <a:r>
              <a:rPr lang="en-GB" sz="1800" dirty="0"/>
              <a:t>     i.e. filter </a:t>
            </a:r>
            <a:r>
              <a:rPr lang="en-GB" sz="1800" b="1" dirty="0"/>
              <a:t>f </a:t>
            </a:r>
            <a:r>
              <a:rPr lang="en-GB" sz="1800" dirty="0"/>
              <a:t>can be decomposed in a </a:t>
            </a:r>
            <a:r>
              <a:rPr lang="en-GB" sz="1800" i="1" dirty="0"/>
              <a:t>fixed</a:t>
            </a:r>
            <a:r>
              <a:rPr lang="en-GB" sz="1800" dirty="0"/>
              <a:t> part </a:t>
            </a:r>
            <a:r>
              <a:rPr lang="en-GB" sz="1800" b="1" dirty="0" err="1"/>
              <a:t>f</a:t>
            </a:r>
            <a:r>
              <a:rPr lang="en-GB" sz="1800" i="1" baseline="-25000" dirty="0" err="1"/>
              <a:t>q</a:t>
            </a:r>
            <a:r>
              <a:rPr lang="en-GB" sz="1800" dirty="0"/>
              <a:t> and a </a:t>
            </a:r>
            <a:r>
              <a:rPr lang="en-GB" sz="1800" i="1" dirty="0"/>
              <a:t>variable</a:t>
            </a:r>
            <a:r>
              <a:rPr lang="en-GB" sz="1800" dirty="0"/>
              <a:t> part </a:t>
            </a:r>
            <a:r>
              <a:rPr lang="en-GB" sz="1800" b="1" dirty="0"/>
              <a:t>C</a:t>
            </a:r>
            <a:r>
              <a:rPr lang="en-GB" sz="1800" i="1" baseline="-25000" dirty="0"/>
              <a:t>a. </a:t>
            </a:r>
            <a:r>
              <a:rPr lang="en-GB" sz="1800" b="1" dirty="0" err="1"/>
              <a:t>f</a:t>
            </a:r>
            <a:r>
              <a:rPr lang="en-GB" sz="1800" i="1" baseline="-25000" dirty="0" err="1"/>
              <a:t>a</a:t>
            </a:r>
            <a:endParaRPr lang="en-GB" sz="1800" b="1" dirty="0"/>
          </a:p>
        </p:txBody>
      </p:sp>
      <p:graphicFrame>
        <p:nvGraphicFramePr>
          <p:cNvPr id="522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002911"/>
              </p:ext>
            </p:extLst>
          </p:nvPr>
        </p:nvGraphicFramePr>
        <p:xfrm>
          <a:off x="1403350" y="2682181"/>
          <a:ext cx="28432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400" imgH="279400" progId="Equation.3">
                  <p:embed/>
                </p:oleObj>
              </mc:Choice>
              <mc:Fallback>
                <p:oleObj name="Equation" r:id="rId2" imgW="1803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682181"/>
                        <a:ext cx="2843213" cy="4587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305705"/>
              </p:ext>
            </p:extLst>
          </p:nvPr>
        </p:nvGraphicFramePr>
        <p:xfrm>
          <a:off x="1403648" y="5502622"/>
          <a:ext cx="13192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502622"/>
                        <a:ext cx="1319213" cy="374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900374"/>
              </p:ext>
            </p:extLst>
          </p:nvPr>
        </p:nvGraphicFramePr>
        <p:xfrm>
          <a:off x="2627784" y="3645024"/>
          <a:ext cx="16748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000" imgH="241300" progId="Equation.3">
                  <p:embed/>
                </p:oleObj>
              </mc:Choice>
              <mc:Fallback>
                <p:oleObj name="Equation" r:id="rId6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645024"/>
                        <a:ext cx="1674813" cy="3952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2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5454368"/>
              </p:ext>
            </p:extLst>
          </p:nvPr>
        </p:nvGraphicFramePr>
        <p:xfrm>
          <a:off x="4356100" y="2715518"/>
          <a:ext cx="31686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800" imgH="228600" progId="Equation.3">
                  <p:embed/>
                </p:oleObj>
              </mc:Choice>
              <mc:Fallback>
                <p:oleObj name="Equation" r:id="rId8" imgW="1701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715518"/>
                        <a:ext cx="3168650" cy="4254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24595"/>
              </p:ext>
            </p:extLst>
          </p:nvPr>
        </p:nvGraphicFramePr>
        <p:xfrm>
          <a:off x="1403648" y="3645024"/>
          <a:ext cx="10890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400" imgH="241300" progId="Equation.3">
                  <p:embed/>
                </p:oleObj>
              </mc:Choice>
              <mc:Fallback>
                <p:oleObj name="Equation" r:id="rId10" imgW="660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645024"/>
                        <a:ext cx="1089025" cy="3952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925162"/>
              </p:ext>
            </p:extLst>
          </p:nvPr>
        </p:nvGraphicFramePr>
        <p:xfrm>
          <a:off x="1403648" y="4597251"/>
          <a:ext cx="17383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100" imgH="254000" progId="Equation.3">
                  <p:embed/>
                </p:oleObj>
              </mc:Choice>
              <mc:Fallback>
                <p:oleObj name="Equation" r:id="rId12" imgW="1054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597251"/>
                        <a:ext cx="1738312" cy="4159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667397"/>
              </p:ext>
            </p:extLst>
          </p:nvPr>
        </p:nvGraphicFramePr>
        <p:xfrm>
          <a:off x="4355976" y="5481984"/>
          <a:ext cx="12557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2000" imgH="241300" progId="Equation.3">
                  <p:embed/>
                </p:oleObj>
              </mc:Choice>
              <mc:Fallback>
                <p:oleObj name="Equation" r:id="rId14" imgW="762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481984"/>
                        <a:ext cx="1255712" cy="3952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4932040" y="2564904"/>
            <a:ext cx="504056" cy="792088"/>
          </a:xfrm>
          <a:prstGeom prst="ellipse">
            <a:avLst/>
          </a:prstGeom>
          <a:solidFill>
            <a:srgbClr val="800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32040" y="5157390"/>
            <a:ext cx="504056" cy="792088"/>
          </a:xfrm>
          <a:prstGeom prst="ellipse">
            <a:avLst/>
          </a:prstGeom>
          <a:solidFill>
            <a:srgbClr val="800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Left-Right Arrow 2"/>
          <p:cNvSpPr/>
          <p:nvPr/>
        </p:nvSpPr>
        <p:spPr bwMode="auto">
          <a:xfrm rot="16200000">
            <a:off x="4103949" y="3897250"/>
            <a:ext cx="2160240" cy="648072"/>
          </a:xfrm>
          <a:prstGeom prst="leftRightArrow">
            <a:avLst/>
          </a:prstGeom>
          <a:solidFill>
            <a:srgbClr val="800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6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Generalized </a:t>
            </a:r>
            <a:r>
              <a:rPr lang="en-US" dirty="0" err="1">
                <a:cs typeface="+mj-cs"/>
              </a:rPr>
              <a:t>sidelobe</a:t>
            </a:r>
            <a:r>
              <a:rPr lang="en-US" dirty="0">
                <a:cs typeface="+mj-cs"/>
              </a:rPr>
              <a:t> canceler (GSC)</a:t>
            </a:r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08720"/>
            <a:ext cx="8588375" cy="5289550"/>
          </a:xfrm>
        </p:spPr>
        <p:txBody>
          <a:bodyPr/>
          <a:lstStyle/>
          <a:p>
            <a:pPr>
              <a:spcBef>
                <a:spcPts val="480"/>
              </a:spcBef>
              <a:buFontTx/>
              <a:buNone/>
              <a:defRPr/>
            </a:pPr>
            <a:r>
              <a:rPr lang="en-GB" sz="2400" u="sng" dirty="0">
                <a:cs typeface="+mn-cs"/>
              </a:rPr>
              <a:t>GSC</a:t>
            </a:r>
            <a:r>
              <a:rPr lang="en-GB" sz="2400" b="0" dirty="0">
                <a:cs typeface="+mn-cs"/>
              </a:rPr>
              <a:t> = Adaptive filter formulation of the LCMV-problem</a:t>
            </a:r>
          </a:p>
          <a:p>
            <a:pPr>
              <a:spcBef>
                <a:spcPts val="480"/>
              </a:spcBef>
              <a:buFontTx/>
              <a:buNone/>
              <a:defRPr/>
            </a:pPr>
            <a:r>
              <a:rPr lang="en-GB" sz="2400" b="0" dirty="0">
                <a:cs typeface="+mn-cs"/>
              </a:rPr>
              <a:t>   </a:t>
            </a:r>
            <a:r>
              <a:rPr lang="en-GB" sz="2000" b="0" dirty="0">
                <a:cs typeface="+mn-cs"/>
              </a:rPr>
              <a:t>Constrained optimisation is reformulated as a </a:t>
            </a:r>
            <a:r>
              <a:rPr lang="en-GB" sz="2000" b="0" i="1" dirty="0">
                <a:cs typeface="+mn-cs"/>
              </a:rPr>
              <a:t>constraint pre-processing</a:t>
            </a:r>
            <a:r>
              <a:rPr lang="en-GB" sz="2000" b="0" dirty="0">
                <a:cs typeface="+mn-cs"/>
              </a:rPr>
              <a:t>,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GB" sz="2000" b="0" dirty="0">
                <a:cs typeface="+mn-cs"/>
              </a:rPr>
              <a:t>    followed by an </a:t>
            </a:r>
            <a:r>
              <a:rPr lang="en-GB" sz="2000" b="0" i="1" dirty="0">
                <a:cs typeface="+mn-cs"/>
              </a:rPr>
              <a:t>unconstrained</a:t>
            </a:r>
            <a:r>
              <a:rPr lang="en-GB" sz="2000" b="0" dirty="0">
                <a:cs typeface="+mn-cs"/>
              </a:rPr>
              <a:t> optimisation, as follows:</a:t>
            </a:r>
          </a:p>
          <a:p>
            <a:pPr lvl="1">
              <a:lnSpc>
                <a:spcPct val="90000"/>
              </a:lnSpc>
              <a:spcBef>
                <a:spcPts val="480"/>
              </a:spcBef>
              <a:defRPr/>
            </a:pPr>
            <a:r>
              <a:rPr lang="en-GB" sz="2000" b="1" u="sng" dirty="0"/>
              <a:t>LCMV-problem</a:t>
            </a:r>
            <a:r>
              <a:rPr lang="en-GB" sz="2000" b="1" dirty="0"/>
              <a:t> </a:t>
            </a:r>
            <a:r>
              <a:rPr lang="en-GB" sz="2000" dirty="0"/>
              <a:t>is</a:t>
            </a:r>
          </a:p>
          <a:p>
            <a:pPr lvl="1">
              <a:lnSpc>
                <a:spcPct val="90000"/>
              </a:lnSpc>
              <a:spcBef>
                <a:spcPts val="480"/>
              </a:spcBef>
              <a:defRPr/>
            </a:pPr>
            <a:endParaRPr lang="en-GB" sz="1800" dirty="0"/>
          </a:p>
          <a:p>
            <a:pPr marL="457200" lvl="1" indent="0">
              <a:lnSpc>
                <a:spcPct val="90000"/>
              </a:lnSpc>
              <a:spcBef>
                <a:spcPts val="1680"/>
              </a:spcBef>
              <a:buNone/>
              <a:defRPr/>
            </a:pPr>
            <a:endParaRPr lang="en-GB" sz="1800" b="1" u="sng" dirty="0"/>
          </a:p>
          <a:p>
            <a:pPr lvl="1">
              <a:spcBef>
                <a:spcPts val="2400"/>
              </a:spcBef>
              <a:defRPr/>
            </a:pPr>
            <a:r>
              <a:rPr lang="en-GB" sz="2000" b="1" u="sng" dirty="0"/>
              <a:t>Unconstrained optimization of </a:t>
            </a:r>
            <a:r>
              <a:rPr lang="en-GB" sz="2000" b="1" dirty="0" err="1"/>
              <a:t>f</a:t>
            </a:r>
            <a:r>
              <a:rPr lang="en-GB" sz="2000" i="1" baseline="-25000" dirty="0" err="1"/>
              <a:t>a</a:t>
            </a:r>
            <a:r>
              <a:rPr lang="en-GB" sz="2000" b="1" u="sng" dirty="0"/>
              <a:t> </a:t>
            </a:r>
            <a:r>
              <a:rPr lang="en-GB" sz="2000" b="1" dirty="0"/>
              <a:t>: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GB" sz="2000" b="1" dirty="0"/>
              <a:t>     </a:t>
            </a:r>
            <a:r>
              <a:rPr lang="en-GB" sz="2000" dirty="0"/>
              <a:t>(MN-J coefficients)</a:t>
            </a:r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None/>
              <a:defRPr/>
            </a:pPr>
            <a:endParaRPr lang="en-GB" sz="1800" dirty="0"/>
          </a:p>
          <a:p>
            <a:pPr lvl="1">
              <a:lnSpc>
                <a:spcPct val="90000"/>
              </a:lnSpc>
              <a:spcBef>
                <a:spcPts val="480"/>
              </a:spcBef>
              <a:defRPr/>
            </a:pPr>
            <a:endParaRPr lang="en-GB" sz="1800" dirty="0"/>
          </a:p>
          <a:p>
            <a:pPr marL="457200" lvl="1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en-GB" sz="1800" b="1" dirty="0"/>
          </a:p>
          <a:p>
            <a:pPr marL="457200" lvl="1" indent="0">
              <a:lnSpc>
                <a:spcPct val="90000"/>
              </a:lnSpc>
              <a:spcBef>
                <a:spcPts val="1080"/>
              </a:spcBef>
              <a:buNone/>
              <a:defRPr/>
            </a:pPr>
            <a:endParaRPr lang="en-GB" sz="1800" b="1" dirty="0"/>
          </a:p>
          <a:p>
            <a:pPr>
              <a:lnSpc>
                <a:spcPct val="90000"/>
              </a:lnSpc>
              <a:defRPr/>
            </a:pPr>
            <a:endParaRPr lang="en-GB" sz="1800" b="0" dirty="0">
              <a:cs typeface="+mn-cs"/>
            </a:endParaRPr>
          </a:p>
        </p:txBody>
      </p:sp>
      <p:graphicFrame>
        <p:nvGraphicFramePr>
          <p:cNvPr id="522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124880"/>
              </p:ext>
            </p:extLst>
          </p:nvPr>
        </p:nvGraphicFramePr>
        <p:xfrm>
          <a:off x="1403350" y="2682181"/>
          <a:ext cx="28432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400" imgH="279400" progId="Equation.3">
                  <p:embed/>
                </p:oleObj>
              </mc:Choice>
              <mc:Fallback>
                <p:oleObj name="Equation" r:id="rId2" imgW="1803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682181"/>
                        <a:ext cx="2843213" cy="4587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2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2049251"/>
              </p:ext>
            </p:extLst>
          </p:nvPr>
        </p:nvGraphicFramePr>
        <p:xfrm>
          <a:off x="4356100" y="2715518"/>
          <a:ext cx="31686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800" imgH="228600" progId="Equation.3">
                  <p:embed/>
                </p:oleObj>
              </mc:Choice>
              <mc:Fallback>
                <p:oleObj name="Equation" r:id="rId4" imgW="1701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715518"/>
                        <a:ext cx="3168650" cy="4254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4932040" y="2420888"/>
            <a:ext cx="504056" cy="792088"/>
          </a:xfrm>
          <a:prstGeom prst="ellipse">
            <a:avLst/>
          </a:prstGeom>
          <a:solidFill>
            <a:srgbClr val="800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16644"/>
              </p:ext>
            </p:extLst>
          </p:nvPr>
        </p:nvGraphicFramePr>
        <p:xfrm>
          <a:off x="1403648" y="5226273"/>
          <a:ext cx="39608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98700" imgH="254000" progId="Equation.3">
                  <p:embed/>
                </p:oleObj>
              </mc:Choice>
              <mc:Fallback>
                <p:oleObj name="Equation" r:id="rId6" imgW="2298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226273"/>
                        <a:ext cx="3960812" cy="4349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rgbClr val="A71E0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978791"/>
              </p:ext>
            </p:extLst>
          </p:nvPr>
        </p:nvGraphicFramePr>
        <p:xfrm>
          <a:off x="3851920" y="4506193"/>
          <a:ext cx="13192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00100" imgH="228600" progId="Equation.3">
                  <p:embed/>
                </p:oleObj>
              </mc:Choice>
              <mc:Fallback>
                <p:oleObj name="Equation" r:id="rId8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506193"/>
                        <a:ext cx="1319213" cy="374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435086"/>
              </p:ext>
            </p:extLst>
          </p:nvPr>
        </p:nvGraphicFramePr>
        <p:xfrm>
          <a:off x="5580112" y="5226273"/>
          <a:ext cx="12557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2000" imgH="241300" progId="Equation.3">
                  <p:embed/>
                </p:oleObj>
              </mc:Choice>
              <mc:Fallback>
                <p:oleObj name="Equation" r:id="rId10" imgW="762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226273"/>
                        <a:ext cx="1255712" cy="3952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 bwMode="auto">
          <a:xfrm rot="5400000">
            <a:off x="2483766" y="3861050"/>
            <a:ext cx="2232251" cy="648072"/>
          </a:xfrm>
          <a:prstGeom prst="rightArrow">
            <a:avLst/>
          </a:prstGeom>
          <a:solidFill>
            <a:srgbClr val="800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300192" y="4869160"/>
            <a:ext cx="504056" cy="792088"/>
          </a:xfrm>
          <a:prstGeom prst="ellipse">
            <a:avLst/>
          </a:prstGeom>
          <a:solidFill>
            <a:srgbClr val="800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36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91778"/>
            <a:ext cx="85582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400" u="sng" dirty="0">
                <a:cs typeface="+mn-cs"/>
              </a:rPr>
              <a:t>GSC</a:t>
            </a:r>
            <a:r>
              <a:rPr lang="en-GB" sz="2000" b="0" dirty="0">
                <a:cs typeface="+mn-cs"/>
              </a:rPr>
              <a:t> (continued)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GB" sz="2000" dirty="0"/>
              <a:t>Hence unconstrained optimization</a:t>
            </a:r>
            <a:r>
              <a:rPr lang="en-GB" sz="2000" b="1" dirty="0"/>
              <a:t> </a:t>
            </a:r>
            <a:r>
              <a:rPr lang="en-GB" sz="2000" dirty="0"/>
              <a:t>of</a:t>
            </a:r>
            <a:r>
              <a:rPr lang="en-GB" sz="2000" b="1" dirty="0"/>
              <a:t> </a:t>
            </a:r>
            <a:r>
              <a:rPr lang="en-GB" sz="2000" b="1" dirty="0" err="1"/>
              <a:t>f</a:t>
            </a:r>
            <a:r>
              <a:rPr lang="en-GB" sz="2000" i="1" baseline="-25000" dirty="0" err="1"/>
              <a:t>a</a:t>
            </a:r>
            <a:r>
              <a:rPr lang="en-GB" sz="2000" i="1" baseline="-25000" dirty="0"/>
              <a:t>  </a:t>
            </a:r>
            <a:r>
              <a:rPr lang="en-GB" sz="2000" dirty="0"/>
              <a:t>can be implemented as an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adaptive filter (adaptive linear combiner), with filter inputs (=‘left-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hand sides’) equal to                     and desired filter output (=‘right-hand side’) equal to</a:t>
            </a:r>
            <a:r>
              <a:rPr lang="en-GB" sz="1800" dirty="0"/>
              <a:t>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GB" sz="1800" dirty="0"/>
          </a:p>
          <a:p>
            <a:pPr lvl="1">
              <a:lnSpc>
                <a:spcPct val="90000"/>
              </a:lnSpc>
              <a:defRPr/>
            </a:pPr>
            <a:r>
              <a:rPr lang="en-GB" sz="2000" b="1" dirty="0"/>
              <a:t>Example: LMS algorithm</a:t>
            </a:r>
            <a:r>
              <a:rPr lang="en-GB" sz="2000" dirty="0"/>
              <a:t> </a:t>
            </a:r>
            <a:br>
              <a:rPr lang="en-GB" sz="2000" dirty="0"/>
            </a:br>
            <a:endParaRPr lang="en-GB" sz="2000" dirty="0"/>
          </a:p>
          <a:p>
            <a:pPr lvl="1">
              <a:lnSpc>
                <a:spcPct val="90000"/>
              </a:lnSpc>
              <a:defRPr/>
            </a:pPr>
            <a:endParaRPr lang="en-GB" sz="1800" dirty="0"/>
          </a:p>
          <a:p>
            <a:pPr lvl="1">
              <a:lnSpc>
                <a:spcPct val="90000"/>
              </a:lnSpc>
              <a:defRPr/>
            </a:pPr>
            <a:endParaRPr lang="en-GB" sz="18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GB" sz="1800" dirty="0"/>
              <a:t> 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Generalized </a:t>
            </a:r>
            <a:r>
              <a:rPr lang="en-US" dirty="0" err="1"/>
              <a:t>sidelobe</a:t>
            </a:r>
            <a:r>
              <a:rPr lang="en-US" dirty="0"/>
              <a:t> canceler</a:t>
            </a:r>
            <a:endParaRPr lang="en-US" sz="1800" dirty="0">
              <a:cs typeface="+mj-cs"/>
            </a:endParaRPr>
          </a:p>
        </p:txBody>
      </p:sp>
      <p:sp>
        <p:nvSpPr>
          <p:cNvPr id="557063" name="Text Box 7"/>
          <p:cNvSpPr txBox="1">
            <a:spLocks noChangeArrowheads="1"/>
          </p:cNvSpPr>
          <p:nvPr/>
        </p:nvSpPr>
        <p:spPr bwMode="auto">
          <a:xfrm>
            <a:off x="4724400" y="5410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b="0">
              <a:solidFill>
                <a:srgbClr val="FFFF66"/>
              </a:solidFill>
              <a:cs typeface="+mn-cs"/>
            </a:endParaRPr>
          </a:p>
        </p:txBody>
      </p:sp>
      <p:graphicFrame>
        <p:nvGraphicFramePr>
          <p:cNvPr id="532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259012"/>
              </p:ext>
            </p:extLst>
          </p:nvPr>
        </p:nvGraphicFramePr>
        <p:xfrm>
          <a:off x="1328738" y="1762125"/>
          <a:ext cx="6683375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76700" imgH="723900" progId="Equation.3">
                  <p:embed/>
                </p:oleObj>
              </mc:Choice>
              <mc:Fallback>
                <p:oleObj name="Equation" r:id="rId2" imgW="40767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1762125"/>
                        <a:ext cx="6683375" cy="1176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57150">
                            <a:solidFill>
                              <a:srgbClr val="A71E0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393174"/>
              </p:ext>
            </p:extLst>
          </p:nvPr>
        </p:nvGraphicFramePr>
        <p:xfrm>
          <a:off x="3563888" y="3861048"/>
          <a:ext cx="12779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700" imgH="215900" progId="Equation.3">
                  <p:embed/>
                </p:oleObj>
              </mc:Choice>
              <mc:Fallback>
                <p:oleObj name="Equation" r:id="rId4" imgW="774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861048"/>
                        <a:ext cx="1277938" cy="3524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6467"/>
              </p:ext>
            </p:extLst>
          </p:nvPr>
        </p:nvGraphicFramePr>
        <p:xfrm>
          <a:off x="3563888" y="4293096"/>
          <a:ext cx="1277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700" imgH="241300" progId="Equation.3">
                  <p:embed/>
                </p:oleObj>
              </mc:Choice>
              <mc:Fallback>
                <p:oleObj name="Equation" r:id="rId6" imgW="774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293096"/>
                        <a:ext cx="1277938" cy="3968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456998"/>
              </p:ext>
            </p:extLst>
          </p:nvPr>
        </p:nvGraphicFramePr>
        <p:xfrm>
          <a:off x="1331640" y="5301208"/>
          <a:ext cx="54483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2000" imgH="431800" progId="Equation.3">
                  <p:embed/>
                </p:oleObj>
              </mc:Choice>
              <mc:Fallback>
                <p:oleObj name="Equation" r:id="rId8" imgW="3302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301208"/>
                        <a:ext cx="5448300" cy="7064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rgbClr val="A71E0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697003"/>
              </p:ext>
            </p:extLst>
          </p:nvPr>
        </p:nvGraphicFramePr>
        <p:xfrm>
          <a:off x="4140299" y="1916832"/>
          <a:ext cx="1295797" cy="2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800" imgH="254000" progId="Equation.3">
                  <p:embed/>
                </p:oleObj>
              </mc:Choice>
              <mc:Fallback>
                <p:oleObj name="Equation" r:id="rId10" imgW="1447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99" y="1916832"/>
                        <a:ext cx="1295797" cy="225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95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Generalized </a:t>
            </a:r>
            <a:r>
              <a:rPr lang="en-US" dirty="0" err="1"/>
              <a:t>sidelobe</a:t>
            </a:r>
            <a:r>
              <a:rPr lang="en-US" dirty="0"/>
              <a:t> canceler</a:t>
            </a:r>
            <a:endParaRPr lang="en-US" dirty="0">
              <a:cs typeface="+mj-cs"/>
            </a:endParaRPr>
          </a:p>
        </p:txBody>
      </p:sp>
      <p:pic>
        <p:nvPicPr>
          <p:cNvPr id="2" name="Picture 1" descr="Screen Shot 2015-10-03 at 17.24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392488" cy="2952328"/>
          </a:xfrm>
          <a:prstGeom prst="rect">
            <a:avLst/>
          </a:prstGeom>
        </p:spPr>
      </p:pic>
      <p:sp>
        <p:nvSpPr>
          <p:cNvPr id="492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08720"/>
            <a:ext cx="8588375" cy="514508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sz="2400" b="0" dirty="0">
                <a:cs typeface="+mn-cs"/>
              </a:rPr>
              <a:t>GSC then consists of three parts: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000" u="sng" dirty="0">
                <a:cs typeface="+mn-cs"/>
              </a:rPr>
              <a:t>Fixed </a:t>
            </a:r>
            <a:r>
              <a:rPr lang="en-GB" sz="2000" u="sng" dirty="0" err="1">
                <a:cs typeface="+mn-cs"/>
              </a:rPr>
              <a:t>beamformer</a:t>
            </a:r>
            <a:r>
              <a:rPr lang="en-GB" sz="2000" i="1" dirty="0">
                <a:cs typeface="+mn-cs"/>
              </a:rPr>
              <a:t> </a:t>
            </a:r>
            <a:r>
              <a:rPr lang="en-GB" sz="2000" b="0" i="1" dirty="0">
                <a:cs typeface="+mn-cs"/>
              </a:rPr>
              <a:t>(</a:t>
            </a:r>
            <a:r>
              <a:rPr lang="en-GB" sz="2000" b="0" dirty="0" err="1">
                <a:cs typeface="+mn-cs"/>
              </a:rPr>
              <a:t>cfr</a:t>
            </a:r>
            <a:r>
              <a:rPr lang="en-GB" sz="2000" b="0" dirty="0">
                <a:cs typeface="+mn-cs"/>
              </a:rPr>
              <a:t>.</a:t>
            </a:r>
            <a:r>
              <a:rPr lang="en-GB" sz="2000" b="0" i="1" dirty="0">
                <a:cs typeface="+mn-cs"/>
              </a:rPr>
              <a:t> </a:t>
            </a:r>
            <a:r>
              <a:rPr lang="en-GB" sz="2000" b="0" dirty="0" err="1">
                <a:cs typeface="+mn-cs"/>
              </a:rPr>
              <a:t>f</a:t>
            </a:r>
            <a:r>
              <a:rPr lang="en-GB" sz="2000" b="0" i="1" baseline="-25000" dirty="0" err="1">
                <a:cs typeface="+mn-cs"/>
              </a:rPr>
              <a:t>q</a:t>
            </a:r>
            <a:r>
              <a:rPr lang="en-GB" sz="2000" b="0" dirty="0">
                <a:cs typeface="+mn-cs"/>
              </a:rPr>
              <a:t> ), satisfying constraints </a:t>
            </a:r>
            <a:r>
              <a:rPr lang="en-GB" sz="1600" b="0" dirty="0">
                <a:cs typeface="+mn-cs"/>
              </a:rPr>
              <a:t>(‘LC’) </a:t>
            </a:r>
            <a:r>
              <a:rPr lang="en-GB" sz="2000" b="0" dirty="0">
                <a:cs typeface="+mn-cs"/>
              </a:rPr>
              <a:t>but not yet minimum variance </a:t>
            </a:r>
            <a:r>
              <a:rPr lang="en-GB" sz="1600" b="0" dirty="0">
                <a:cs typeface="+mn-cs"/>
              </a:rPr>
              <a:t>(‘MV’) </a:t>
            </a:r>
            <a:r>
              <a:rPr lang="en-GB" sz="2000" b="0" dirty="0">
                <a:cs typeface="+mn-cs"/>
              </a:rPr>
              <a:t>), creating `source </a:t>
            </a:r>
            <a:r>
              <a:rPr lang="en-GB" sz="2000" b="0" dirty="0"/>
              <a:t>signal</a:t>
            </a:r>
            <a:r>
              <a:rPr lang="en-GB" sz="2000" b="0" dirty="0">
                <a:cs typeface="+mn-cs"/>
              </a:rPr>
              <a:t> reference’  </a:t>
            </a:r>
            <a:endParaRPr lang="en-GB" sz="2000" b="0" dirty="0">
              <a:solidFill>
                <a:srgbClr val="0000FF"/>
              </a:solidFill>
              <a:cs typeface="+mn-cs"/>
            </a:endParaRPr>
          </a:p>
          <a:p>
            <a:pPr>
              <a:spcBef>
                <a:spcPts val="1200"/>
              </a:spcBef>
              <a:defRPr/>
            </a:pPr>
            <a:r>
              <a:rPr lang="en-GB" sz="2000" u="sng" dirty="0">
                <a:cs typeface="+mn-cs"/>
              </a:rPr>
              <a:t>Blocking matrix</a:t>
            </a:r>
            <a:r>
              <a:rPr lang="en-GB" sz="2000" dirty="0">
                <a:cs typeface="+mn-cs"/>
              </a:rPr>
              <a:t> (</a:t>
            </a:r>
            <a:r>
              <a:rPr lang="en-GB" sz="2000" dirty="0" err="1">
                <a:cs typeface="+mn-cs"/>
              </a:rPr>
              <a:t>cfr</a:t>
            </a:r>
            <a:r>
              <a:rPr lang="en-GB" sz="2000" dirty="0">
                <a:cs typeface="+mn-cs"/>
              </a:rPr>
              <a:t>. </a:t>
            </a:r>
            <a:r>
              <a:rPr lang="en-GB" sz="2000" b="0" dirty="0" err="1">
                <a:cs typeface="+mn-cs"/>
              </a:rPr>
              <a:t>C</a:t>
            </a:r>
            <a:r>
              <a:rPr lang="en-GB" sz="2000" i="1" baseline="-25000" dirty="0" err="1">
                <a:cs typeface="+mn-cs"/>
              </a:rPr>
              <a:t>a</a:t>
            </a:r>
            <a:r>
              <a:rPr lang="en-GB" sz="2000" dirty="0">
                <a:cs typeface="+mn-cs"/>
              </a:rPr>
              <a:t>), </a:t>
            </a:r>
            <a:r>
              <a:rPr lang="en-GB" sz="2000" b="0" dirty="0" err="1">
                <a:cs typeface="+mn-cs"/>
              </a:rPr>
              <a:t>beamformers</a:t>
            </a:r>
            <a:r>
              <a:rPr lang="en-GB" sz="2000" b="0" dirty="0">
                <a:cs typeface="+mn-cs"/>
              </a:rPr>
              <a:t> with null response for angle </a:t>
            </a:r>
            <a:r>
              <a:rPr lang="el-GR" sz="2000" b="0" dirty="0">
                <a:latin typeface="" charset="0"/>
              </a:rPr>
              <a:t>ψ</a:t>
            </a:r>
            <a:r>
              <a:rPr lang="en-US" sz="2000" b="0" dirty="0">
                <a:latin typeface="" charset="0"/>
              </a:rPr>
              <a:t> </a:t>
            </a:r>
            <a:r>
              <a:rPr lang="en-GB" sz="2000" b="0" dirty="0">
                <a:cs typeface="+mn-cs"/>
              </a:rPr>
              <a:t>  </a:t>
            </a:r>
            <a:r>
              <a:rPr lang="en-GB" sz="1600" b="0" dirty="0">
                <a:cs typeface="+mn-cs"/>
              </a:rPr>
              <a:t>(at sampling frequencies)</a:t>
            </a:r>
            <a:r>
              <a:rPr lang="en-GB" sz="2000" b="0" dirty="0">
                <a:cs typeface="+mn-cs"/>
              </a:rPr>
              <a:t> (</a:t>
            </a:r>
            <a:r>
              <a:rPr lang="en-GB" sz="2000" b="0" dirty="0" err="1">
                <a:cs typeface="+mn-cs"/>
              </a:rPr>
              <a:t>cfr</a:t>
            </a:r>
            <a:r>
              <a:rPr lang="en-GB" sz="2000" b="0" dirty="0">
                <a:cs typeface="+mn-cs"/>
              </a:rPr>
              <a:t>. C’.</a:t>
            </a:r>
            <a:r>
              <a:rPr lang="en-GB" sz="2000" b="0" dirty="0" err="1">
                <a:cs typeface="+mn-cs"/>
              </a:rPr>
              <a:t>C</a:t>
            </a:r>
            <a:r>
              <a:rPr lang="en-GB" sz="2000" b="0" i="1" baseline="-25000" dirty="0" err="1">
                <a:cs typeface="+mn-cs"/>
              </a:rPr>
              <a:t>a</a:t>
            </a:r>
            <a:r>
              <a:rPr lang="en-GB" sz="2000" b="0" dirty="0">
                <a:cs typeface="+mn-cs"/>
              </a:rPr>
              <a:t>=0), creating MN-J `noise references’</a:t>
            </a:r>
            <a:r>
              <a:rPr lang="en-GB" sz="2000" dirty="0">
                <a:cs typeface="+mn-cs"/>
              </a:rPr>
              <a:t>     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000" u="sng" dirty="0">
                <a:cs typeface="+mn-cs"/>
              </a:rPr>
              <a:t>Multi-channel adaptive filter</a:t>
            </a:r>
            <a:r>
              <a:rPr lang="en-GB" sz="2000" dirty="0">
                <a:cs typeface="+mn-cs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GB" sz="2000" dirty="0">
                <a:cs typeface="+mn-cs"/>
              </a:rPr>
              <a:t>     </a:t>
            </a:r>
            <a:r>
              <a:rPr lang="en-GB" sz="2000" b="0" dirty="0">
                <a:cs typeface="+mn-cs"/>
              </a:rPr>
              <a:t>(linear combiner)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GB" sz="2000" b="0" dirty="0">
                <a:cs typeface="+mn-cs"/>
              </a:rPr>
              <a:t>     your favourite one, e.g. LMS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1400" b="0" dirty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sz="2000" b="0" dirty="0">
                <a:cs typeface="+mn-cs"/>
              </a:rPr>
              <a:t>PS:                          = large matrix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sz="2000" b="0" dirty="0">
                <a:cs typeface="+mn-cs"/>
              </a:rPr>
              <a:t>      </a:t>
            </a:r>
            <a:r>
              <a:rPr lang="en-GB" sz="1800" b="0" dirty="0">
                <a:cs typeface="+mn-cs"/>
              </a:rPr>
              <a:t>complexity O(MN.(MN-J))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sz="1800" b="0" dirty="0">
                <a:cs typeface="+mn-cs"/>
              </a:rPr>
              <a:t>       even with LMS for </a:t>
            </a:r>
            <a:r>
              <a:rPr lang="en-GB" sz="1800" b="0" dirty="0" err="1"/>
              <a:t>f</a:t>
            </a:r>
            <a:r>
              <a:rPr lang="en-GB" sz="1800" b="0" i="1" baseline="-25000" dirty="0" err="1"/>
              <a:t>a</a:t>
            </a:r>
            <a:r>
              <a:rPr lang="en-GB" sz="1800" b="0" dirty="0"/>
              <a:t> </a:t>
            </a:r>
            <a:r>
              <a:rPr lang="en-GB" sz="1800" b="0" dirty="0">
                <a:cs typeface="+mn-cs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1200" b="0" dirty="0">
                <a:cs typeface="+mn-cs"/>
              </a:rPr>
              <a:t>      </a:t>
            </a:r>
            <a:endParaRPr lang="en-GB" sz="900" b="0" dirty="0">
              <a:cs typeface="+mn-cs"/>
            </a:endParaRPr>
          </a:p>
        </p:txBody>
      </p:sp>
      <p:graphicFrame>
        <p:nvGraphicFramePr>
          <p:cNvPr id="54275" name="Object 2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87170975"/>
              </p:ext>
            </p:extLst>
          </p:nvPr>
        </p:nvGraphicFramePr>
        <p:xfrm>
          <a:off x="7524576" y="2000647"/>
          <a:ext cx="4318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225" imgH="203024" progId="Equation.3">
                  <p:embed/>
                </p:oleObj>
              </mc:Choice>
              <mc:Fallback>
                <p:oleObj name="Equation" r:id="rId3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576" y="2000647"/>
                        <a:ext cx="431800" cy="2762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2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71156977"/>
              </p:ext>
            </p:extLst>
          </p:nvPr>
        </p:nvGraphicFramePr>
        <p:xfrm>
          <a:off x="8460432" y="2708920"/>
          <a:ext cx="4333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536" imgH="203024" progId="Equation.3">
                  <p:embed/>
                </p:oleObj>
              </mc:Choice>
              <mc:Fallback>
                <p:oleObj name="Equation" r:id="rId5" imgW="30453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0432" y="2708920"/>
                        <a:ext cx="433388" cy="2889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51383"/>
              </p:ext>
            </p:extLst>
          </p:nvPr>
        </p:nvGraphicFramePr>
        <p:xfrm>
          <a:off x="899592" y="4639280"/>
          <a:ext cx="1584176" cy="37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6000" imgH="241300" progId="Equation.3">
                  <p:embed/>
                </p:oleObj>
              </mc:Choice>
              <mc:Fallback>
                <p:oleObj name="Equation" r:id="rId7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639280"/>
                        <a:ext cx="1584176" cy="37389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Generalized </a:t>
            </a:r>
            <a:r>
              <a:rPr lang="en-US" dirty="0" err="1"/>
              <a:t>sidelobe</a:t>
            </a:r>
            <a:r>
              <a:rPr lang="en-US" dirty="0"/>
              <a:t> canceler</a:t>
            </a:r>
            <a:endParaRPr lang="en-US" dirty="0">
              <a:cs typeface="+mj-cs"/>
            </a:endParaRP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19770"/>
            <a:ext cx="8588375" cy="528955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GB" sz="2400" b="0" dirty="0">
                <a:cs typeface="+mn-cs"/>
              </a:rPr>
              <a:t>A popular &amp; cheaper GSC realization is as follows</a:t>
            </a:r>
          </a:p>
          <a:p>
            <a:pPr>
              <a:defRPr/>
            </a:pPr>
            <a:endParaRPr lang="en-GB" sz="3200" b="0" dirty="0">
              <a:cs typeface="+mn-cs"/>
            </a:endParaRPr>
          </a:p>
          <a:p>
            <a:pPr>
              <a:defRPr/>
            </a:pPr>
            <a:endParaRPr lang="en-GB" sz="3200" b="0" dirty="0">
              <a:cs typeface="+mn-cs"/>
            </a:endParaRPr>
          </a:p>
          <a:p>
            <a:pPr>
              <a:defRPr/>
            </a:pPr>
            <a:endParaRPr lang="en-GB" sz="3200" b="0" dirty="0">
              <a:cs typeface="+mn-cs"/>
            </a:endParaRPr>
          </a:p>
          <a:p>
            <a:pPr>
              <a:defRPr/>
            </a:pPr>
            <a:endParaRPr lang="en-GB" sz="3200" b="0" dirty="0">
              <a:cs typeface="+mn-cs"/>
            </a:endParaRPr>
          </a:p>
          <a:p>
            <a:pPr>
              <a:defRPr/>
            </a:pPr>
            <a:endParaRPr lang="en-GB" sz="3200" b="0" dirty="0">
              <a:cs typeface="+mn-cs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GB" sz="1800" b="0" dirty="0">
                <a:cs typeface="+mn-cs"/>
              </a:rPr>
              <a:t>     Note that some reorganization has been done:  </a:t>
            </a:r>
          </a:p>
          <a:p>
            <a:pPr>
              <a:buFontTx/>
              <a:buNone/>
              <a:defRPr/>
            </a:pPr>
            <a:r>
              <a:rPr lang="en-GB" sz="1800" b="0" dirty="0">
                <a:cs typeface="+mn-cs"/>
              </a:rPr>
              <a:t>     The blocking matrix now generates (typically) M-1 (instead of  MN-J) noise references.</a:t>
            </a:r>
          </a:p>
          <a:p>
            <a:pPr>
              <a:buFontTx/>
              <a:buNone/>
              <a:defRPr/>
            </a:pPr>
            <a:r>
              <a:rPr lang="en-GB" sz="1800" b="0" dirty="0">
                <a:cs typeface="+mn-cs"/>
              </a:rPr>
              <a:t>     The multichannel adaptive filter performs FIR-filtering on each noise reference (instead of merely scaling in the linear combiner) </a:t>
            </a:r>
            <a:r>
              <a:rPr lang="en-GB" sz="1600" b="0" dirty="0">
                <a:cs typeface="+mn-cs"/>
              </a:rPr>
              <a:t>(=complexity </a:t>
            </a:r>
            <a:r>
              <a:rPr lang="en-GB" sz="1600" b="0" dirty="0"/>
              <a:t>O((M-1)N) for LMS)</a:t>
            </a:r>
            <a:endParaRPr lang="en-GB" sz="16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1800" b="0" dirty="0">
                <a:cs typeface="+mn-cs"/>
              </a:rPr>
              <a:t>     Philosophy is the same, mathematics are different (details on next slide).</a:t>
            </a:r>
          </a:p>
        </p:txBody>
      </p:sp>
      <p:grpSp>
        <p:nvGrpSpPr>
          <p:cNvPr id="55299" name="Group 26"/>
          <p:cNvGrpSpPr>
            <a:grpSpLocks/>
          </p:cNvGrpSpPr>
          <p:nvPr/>
        </p:nvGrpSpPr>
        <p:grpSpPr bwMode="auto">
          <a:xfrm>
            <a:off x="615950" y="1772816"/>
            <a:ext cx="7467600" cy="2520950"/>
            <a:chOff x="388" y="1207"/>
            <a:chExt cx="4704" cy="1588"/>
          </a:xfrm>
        </p:grpSpPr>
        <p:pic>
          <p:nvPicPr>
            <p:cNvPr id="55300" name="Picture 5" descr="grifjim_colo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" y="1213"/>
              <a:ext cx="4032" cy="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305" name="Group 10"/>
            <p:cNvGrpSpPr>
              <a:grpSpLocks/>
            </p:cNvGrpSpPr>
            <p:nvPr/>
          </p:nvGrpSpPr>
          <p:grpSpPr bwMode="auto">
            <a:xfrm>
              <a:off x="388" y="1620"/>
              <a:ext cx="831" cy="254"/>
              <a:chOff x="240" y="2448"/>
              <a:chExt cx="831" cy="240"/>
            </a:xfrm>
          </p:grpSpPr>
          <p:sp>
            <p:nvSpPr>
              <p:cNvPr id="641035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240" y="2592"/>
                <a:ext cx="260" cy="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55312" name="Group 12"/>
              <p:cNvGrpSpPr>
                <a:grpSpLocks/>
              </p:cNvGrpSpPr>
              <p:nvPr/>
            </p:nvGrpSpPr>
            <p:grpSpPr bwMode="auto">
              <a:xfrm>
                <a:off x="495" y="2448"/>
                <a:ext cx="576" cy="240"/>
                <a:chOff x="288" y="2448"/>
                <a:chExt cx="576" cy="240"/>
              </a:xfrm>
            </p:grpSpPr>
            <p:sp>
              <p:nvSpPr>
                <p:cNvPr id="641037" name="Rectangle 13"/>
                <p:cNvSpPr>
                  <a:spLocks noChangeArrowheads="1"/>
                </p:cNvSpPr>
                <p:nvPr/>
              </p:nvSpPr>
              <p:spPr bwMode="auto">
                <a:xfrm>
                  <a:off x="288" y="2448"/>
                  <a:ext cx="480" cy="240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103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88" y="2496"/>
                  <a:ext cx="57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GB" sz="1200" b="0">
                      <a:solidFill>
                        <a:schemeClr val="tx1"/>
                      </a:solidFill>
                      <a:cs typeface="+mn-cs"/>
                    </a:rPr>
                    <a:t>Postproc</a:t>
                  </a:r>
                </a:p>
              </p:txBody>
            </p:sp>
          </p:grpSp>
        </p:grpSp>
        <p:sp>
          <p:nvSpPr>
            <p:cNvPr id="641045" name="Rectangle 21"/>
            <p:cNvSpPr>
              <a:spLocks noChangeArrowheads="1"/>
            </p:cNvSpPr>
            <p:nvPr/>
          </p:nvSpPr>
          <p:spPr bwMode="auto">
            <a:xfrm>
              <a:off x="4604" y="1253"/>
              <a:ext cx="136" cy="1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1046" name="Rectangle 22"/>
            <p:cNvSpPr>
              <a:spLocks noChangeArrowheads="1"/>
            </p:cNvSpPr>
            <p:nvPr/>
          </p:nvSpPr>
          <p:spPr bwMode="auto">
            <a:xfrm>
              <a:off x="4604" y="1464"/>
              <a:ext cx="136" cy="1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1047" name="Rectangle 23"/>
            <p:cNvSpPr>
              <a:spLocks noChangeArrowheads="1"/>
            </p:cNvSpPr>
            <p:nvPr/>
          </p:nvSpPr>
          <p:spPr bwMode="auto">
            <a:xfrm>
              <a:off x="4604" y="1888"/>
              <a:ext cx="136" cy="1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1048" name="Text Box 24"/>
            <p:cNvSpPr txBox="1">
              <a:spLocks noChangeArrowheads="1"/>
            </p:cNvSpPr>
            <p:nvPr/>
          </p:nvSpPr>
          <p:spPr bwMode="auto">
            <a:xfrm>
              <a:off x="3787" y="120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cs typeface="+mn-cs"/>
                </a:rPr>
                <a:t>y1</a:t>
              </a:r>
            </a:p>
          </p:txBody>
        </p:sp>
        <p:sp>
          <p:nvSpPr>
            <p:cNvPr id="641049" name="Text Box 25"/>
            <p:cNvSpPr txBox="1">
              <a:spLocks noChangeArrowheads="1"/>
            </p:cNvSpPr>
            <p:nvPr/>
          </p:nvSpPr>
          <p:spPr bwMode="auto">
            <a:xfrm>
              <a:off x="3772" y="1842"/>
              <a:ext cx="2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cs typeface="+mn-cs"/>
                </a:rPr>
                <a:t>yM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8654" y="2132856"/>
            <a:ext cx="755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ignore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3808" y="2204864"/>
            <a:ext cx="755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ignore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9912" y="2204864"/>
            <a:ext cx="755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ignore</a:t>
            </a:r>
          </a:p>
        </p:txBody>
      </p:sp>
    </p:spTree>
    <p:extLst>
      <p:ext uri="{BB962C8B-B14F-4D97-AF65-F5344CB8AC3E}">
        <p14:creationId xmlns:p14="http://schemas.microsoft.com/office/powerpoint/2010/main" val="351654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Generalized </a:t>
            </a:r>
            <a:r>
              <a:rPr lang="en-US" dirty="0" err="1"/>
              <a:t>sidelobe</a:t>
            </a:r>
            <a:r>
              <a:rPr lang="en-US" dirty="0"/>
              <a:t> canceler</a:t>
            </a:r>
            <a:endParaRPr lang="en-US" dirty="0">
              <a:cs typeface="+mj-cs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1208"/>
            <a:ext cx="8558213" cy="220980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GB" sz="2400" b="0" dirty="0"/>
              <a:t>A popular &amp; cheaper GSC realization is as follows </a:t>
            </a:r>
            <a:r>
              <a:rPr lang="en-GB" sz="1600" b="0" dirty="0"/>
              <a:t>(continued)</a:t>
            </a:r>
            <a:endParaRPr lang="en-GB" sz="2400" b="0" dirty="0"/>
          </a:p>
          <a:p>
            <a:pPr>
              <a:lnSpc>
                <a:spcPct val="110000"/>
              </a:lnSpc>
              <a:defRPr/>
            </a:pPr>
            <a:r>
              <a:rPr lang="en-GB" sz="2400" b="0" dirty="0">
                <a:cs typeface="+mn-cs"/>
              </a:rPr>
              <a:t>Blocking matrix</a:t>
            </a:r>
            <a:r>
              <a:rPr lang="en-GB" sz="2000" b="0" i="1" baseline="-25000" dirty="0"/>
              <a:t> </a:t>
            </a:r>
            <a:endParaRPr lang="en-GB" sz="1800" b="0" i="1" baseline="-25000" dirty="0">
              <a:cs typeface="+mn-cs"/>
            </a:endParaRPr>
          </a:p>
          <a:p>
            <a:pPr lvl="1">
              <a:lnSpc>
                <a:spcPct val="110000"/>
              </a:lnSpc>
              <a:spcBef>
                <a:spcPts val="1032"/>
              </a:spcBef>
              <a:defRPr/>
            </a:pPr>
            <a:r>
              <a:rPr lang="en-GB" sz="2000" dirty="0"/>
              <a:t>Creating (M-1) independent noise references by means of (M-1) </a:t>
            </a:r>
            <a:r>
              <a:rPr lang="en-GB" sz="2000" dirty="0" err="1"/>
              <a:t>beamformers</a:t>
            </a:r>
            <a:r>
              <a:rPr lang="en-GB" sz="2000" dirty="0"/>
              <a:t> with null response for angle </a:t>
            </a:r>
            <a:r>
              <a:rPr lang="el-GR" sz="2000" dirty="0">
                <a:latin typeface="" charset="0"/>
              </a:rPr>
              <a:t>ψ</a:t>
            </a:r>
            <a:r>
              <a:rPr lang="en-US" sz="2000" dirty="0">
                <a:latin typeface="" charset="0"/>
              </a:rPr>
              <a:t> </a:t>
            </a:r>
            <a:endParaRPr lang="en-GB" sz="2000" dirty="0"/>
          </a:p>
          <a:p>
            <a:pPr lvl="1">
              <a:lnSpc>
                <a:spcPct val="110000"/>
              </a:lnSpc>
              <a:spcBef>
                <a:spcPts val="1032"/>
              </a:spcBef>
              <a:defRPr/>
            </a:pPr>
            <a:r>
              <a:rPr lang="en-GB" sz="2000" dirty="0"/>
              <a:t>Different possibilities, e.g.</a:t>
            </a:r>
          </a:p>
          <a:p>
            <a:pPr>
              <a:lnSpc>
                <a:spcPct val="110000"/>
              </a:lnSpc>
              <a:spcBef>
                <a:spcPts val="984"/>
              </a:spcBef>
              <a:buFontTx/>
              <a:buNone/>
              <a:defRPr/>
            </a:pPr>
            <a:r>
              <a:rPr lang="en-GB" sz="1800" b="0" dirty="0">
                <a:cs typeface="+mn-cs"/>
              </a:rPr>
              <a:t>                                       </a:t>
            </a:r>
            <a:r>
              <a:rPr lang="en-GB" sz="1600" b="0" dirty="0">
                <a:cs typeface="+mn-cs"/>
              </a:rPr>
              <a:t>(</a:t>
            </a:r>
            <a:r>
              <a:rPr lang="el-GR" sz="1600" b="0" dirty="0">
                <a:latin typeface="" charset="0"/>
              </a:rPr>
              <a:t>ψ</a:t>
            </a:r>
            <a:r>
              <a:rPr lang="en-US" sz="1600" b="0" dirty="0">
                <a:latin typeface="" charset="0"/>
              </a:rPr>
              <a:t>=90 , i.e. </a:t>
            </a:r>
            <a:r>
              <a:rPr lang="en-GB" sz="1600" b="0" dirty="0">
                <a:cs typeface="+mn-cs"/>
              </a:rPr>
              <a:t>‘broadside steering’)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75112"/>
            <a:ext cx="40243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3348038" y="4035698"/>
            <a:ext cx="1439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302000" y="4383360"/>
            <a:ext cx="127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sz="1600" b="0" dirty="0">
                <a:solidFill>
                  <a:srgbClr val="CCFF33"/>
                </a:solidFill>
                <a:cs typeface="+mn-cs"/>
              </a:rPr>
              <a:t>Griffiths-Jim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392239" y="5297760"/>
            <a:ext cx="747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rgbClr val="CCFF33"/>
                </a:solidFill>
                <a:cs typeface="+mn-cs"/>
              </a:rPr>
              <a:t>Walsh</a:t>
            </a:r>
            <a:endParaRPr lang="en-GB" sz="1600" b="0" dirty="0">
              <a:solidFill>
                <a:srgbClr val="CCFF33"/>
              </a:solidFill>
              <a:cs typeface="+mn-cs"/>
            </a:endParaRPr>
          </a:p>
        </p:txBody>
      </p:sp>
      <p:graphicFrame>
        <p:nvGraphicFramePr>
          <p:cNvPr id="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808"/>
              </p:ext>
            </p:extLst>
          </p:nvPr>
        </p:nvGraphicFramePr>
        <p:xfrm>
          <a:off x="1125538" y="3433763"/>
          <a:ext cx="15652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0" imgH="317500" progId="Equation.3">
                  <p:embed/>
                </p:oleObj>
              </mc:Choice>
              <mc:Fallback>
                <p:oleObj name="Equation" r:id="rId3" imgW="1016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3433763"/>
                        <a:ext cx="1565275" cy="4397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125594"/>
              </p:ext>
            </p:extLst>
          </p:nvPr>
        </p:nvGraphicFramePr>
        <p:xfrm>
          <a:off x="1115615" y="5013176"/>
          <a:ext cx="221570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2700" imgH="647700" progId="Equation.3">
                  <p:embed/>
                </p:oleObj>
              </mc:Choice>
              <mc:Fallback>
                <p:oleObj name="Equation" r:id="rId5" imgW="1282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5" y="5013176"/>
                        <a:ext cx="2215709" cy="10081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634168"/>
              </p:ext>
            </p:extLst>
          </p:nvPr>
        </p:nvGraphicFramePr>
        <p:xfrm>
          <a:off x="1115615" y="3933056"/>
          <a:ext cx="217346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2700" imgH="660400" progId="Equation.3">
                  <p:embed/>
                </p:oleObj>
              </mc:Choice>
              <mc:Fallback>
                <p:oleObj name="Equation" r:id="rId7" imgW="12827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5" y="3933056"/>
                        <a:ext cx="2173467" cy="10081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547639" y="4004171"/>
            <a:ext cx="1800225" cy="288925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21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Overview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610600" cy="5327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Recap</a:t>
            </a:r>
            <a:endParaRPr lang="en-US" dirty="0"/>
          </a:p>
          <a:p>
            <a:pPr>
              <a:spcBef>
                <a:spcPts val="2976"/>
              </a:spcBef>
              <a:defRPr/>
            </a:pPr>
            <a:r>
              <a:rPr lang="en-US" dirty="0"/>
              <a:t>Adaptive </a:t>
            </a:r>
            <a:r>
              <a:rPr lang="en-US" dirty="0" err="1"/>
              <a:t>Beamforming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Adaptive </a:t>
            </a:r>
            <a:r>
              <a:rPr lang="en-US" dirty="0" err="1"/>
              <a:t>beamforming</a:t>
            </a:r>
            <a:r>
              <a:rPr lang="en-US" dirty="0"/>
              <a:t> goal &amp; set-up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LCMV </a:t>
            </a:r>
            <a:r>
              <a:rPr lang="en-US" dirty="0" err="1"/>
              <a:t>beamformer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Generalized </a:t>
            </a:r>
            <a:r>
              <a:rPr lang="en-US" dirty="0" err="1"/>
              <a:t>sidelobe</a:t>
            </a:r>
            <a:r>
              <a:rPr lang="en-US" dirty="0"/>
              <a:t> canceler</a:t>
            </a:r>
          </a:p>
          <a:p>
            <a:pPr>
              <a:spcBef>
                <a:spcPts val="2976"/>
              </a:spcBef>
              <a:defRPr/>
            </a:pPr>
            <a:r>
              <a:rPr lang="nl-BE" dirty="0"/>
              <a:t>Multi-channel Wiener filter for multi-microphone noise reduction </a:t>
            </a:r>
            <a:r>
              <a:rPr lang="nl-BE" sz="1800" dirty="0"/>
              <a:t>(/speech enhancement)</a:t>
            </a:r>
          </a:p>
          <a:p>
            <a:pPr lvl="1">
              <a:defRPr/>
            </a:pPr>
            <a:r>
              <a:rPr lang="en-US" dirty="0"/>
              <a:t>Multi-microphone noise reduction problem</a:t>
            </a:r>
          </a:p>
          <a:p>
            <a:pPr lvl="1">
              <a:defRPr/>
            </a:pPr>
            <a:r>
              <a:rPr lang="en-US" dirty="0"/>
              <a:t>Multi-channel Wiener filter (=</a:t>
            </a:r>
            <a:r>
              <a:rPr lang="en-US" u="sng" dirty="0" err="1"/>
              <a:t>spectral+spatial</a:t>
            </a:r>
            <a:r>
              <a:rPr lang="en-US" dirty="0"/>
              <a:t> filtering)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Generalized </a:t>
            </a:r>
            <a:r>
              <a:rPr lang="en-US" dirty="0" err="1"/>
              <a:t>sidelobe</a:t>
            </a:r>
            <a:r>
              <a:rPr lang="en-US" dirty="0"/>
              <a:t> canceler</a:t>
            </a:r>
            <a:endParaRPr lang="en-US" dirty="0">
              <a:cs typeface="+mj-cs"/>
            </a:endParaRP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35050"/>
            <a:ext cx="8515350" cy="5289550"/>
          </a:xfrm>
        </p:spPr>
        <p:txBody>
          <a:bodyPr/>
          <a:lstStyle/>
          <a:p>
            <a:pPr>
              <a:defRPr/>
            </a:pPr>
            <a:r>
              <a:rPr lang="en-GB" sz="2400" b="0" dirty="0">
                <a:cs typeface="+mn-cs"/>
              </a:rPr>
              <a:t>Math details:   </a:t>
            </a:r>
            <a:r>
              <a:rPr lang="en-GB" sz="1600" b="0" dirty="0">
                <a:cs typeface="+mn-cs"/>
              </a:rPr>
              <a:t>(</a:t>
            </a:r>
            <a:r>
              <a:rPr lang="el-GR" sz="1600" b="0" dirty="0">
                <a:latin typeface="" charset="0"/>
              </a:rPr>
              <a:t>ψ</a:t>
            </a:r>
            <a:r>
              <a:rPr lang="en-US" sz="1600" b="0" dirty="0">
                <a:latin typeface="" charset="0"/>
              </a:rPr>
              <a:t>=90 , i.e. </a:t>
            </a:r>
            <a:r>
              <a:rPr lang="en-GB" sz="1600" b="0" dirty="0"/>
              <a:t>‘broadside steering’)</a:t>
            </a:r>
          </a:p>
          <a:p>
            <a:pPr>
              <a:defRPr/>
            </a:pPr>
            <a:endParaRPr lang="en-GB" sz="12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1600" b="0" i="1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lang="en-GB" sz="1800" dirty="0"/>
              <a:t>	</a:t>
            </a: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</p:txBody>
      </p:sp>
      <p:graphicFrame>
        <p:nvGraphicFramePr>
          <p:cNvPr id="56323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110250"/>
              </p:ext>
            </p:extLst>
          </p:nvPr>
        </p:nvGraphicFramePr>
        <p:xfrm>
          <a:off x="1835150" y="1701006"/>
          <a:ext cx="669607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400" imgH="2336800" progId="Equation.3">
                  <p:embed/>
                </p:oleObj>
              </mc:Choice>
              <mc:Fallback>
                <p:oleObj name="Equation" r:id="rId2" imgW="3581400" imgH="233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701006"/>
                        <a:ext cx="6696075" cy="40322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88" name="Text Box 12"/>
          <p:cNvSpPr txBox="1">
            <a:spLocks noChangeArrowheads="1"/>
          </p:cNvSpPr>
          <p:nvPr/>
        </p:nvSpPr>
        <p:spPr bwMode="auto">
          <a:xfrm>
            <a:off x="4716463" y="5339556"/>
            <a:ext cx="3867150" cy="393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A71E03"/>
                </a:solidFill>
                <a:cs typeface="+mn-cs"/>
              </a:rPr>
              <a:t>=input to multi-channel adaptive filter</a:t>
            </a:r>
          </a:p>
        </p:txBody>
      </p:sp>
      <p:sp>
        <p:nvSpPr>
          <p:cNvPr id="613389" name="Text Box 13"/>
          <p:cNvSpPr txBox="1">
            <a:spLocks noChangeArrowheads="1"/>
          </p:cNvSpPr>
          <p:nvPr/>
        </p:nvSpPr>
        <p:spPr bwMode="auto">
          <a:xfrm>
            <a:off x="179512" y="3319959"/>
            <a:ext cx="2022475" cy="97313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A71E03"/>
                </a:solidFill>
                <a:cs typeface="+mn-cs"/>
              </a:rPr>
              <a:t>select `sparse</a:t>
            </a:r>
            <a:r>
              <a:rPr lang="ja-JP" altLang="en-US" sz="1800">
                <a:solidFill>
                  <a:srgbClr val="A71E03"/>
                </a:solidFill>
                <a:latin typeface="Arial"/>
                <a:cs typeface="+mn-cs"/>
              </a:rPr>
              <a:t>’</a:t>
            </a:r>
            <a:r>
              <a:rPr lang="en-US" sz="1800">
                <a:solidFill>
                  <a:srgbClr val="A71E03"/>
                </a:solidFill>
                <a:cs typeface="+mn-cs"/>
              </a:rPr>
              <a:t> blocking matrix such that :</a:t>
            </a:r>
          </a:p>
        </p:txBody>
      </p:sp>
      <p:sp>
        <p:nvSpPr>
          <p:cNvPr id="613391" name="Rectangle 15"/>
          <p:cNvSpPr>
            <a:spLocks noChangeArrowheads="1"/>
          </p:cNvSpPr>
          <p:nvPr/>
        </p:nvSpPr>
        <p:spPr bwMode="auto">
          <a:xfrm>
            <a:off x="3348038" y="5229225"/>
            <a:ext cx="431800" cy="504825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3392" name="Text Box 16"/>
          <p:cNvSpPr txBox="1">
            <a:spLocks noChangeArrowheads="1"/>
          </p:cNvSpPr>
          <p:nvPr/>
        </p:nvSpPr>
        <p:spPr bwMode="auto">
          <a:xfrm>
            <a:off x="3348038" y="5805488"/>
            <a:ext cx="3435350" cy="393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A71E03"/>
                </a:solidFill>
                <a:cs typeface="+mn-cs"/>
              </a:rPr>
              <a:t>=use this as blocking matrix now</a:t>
            </a:r>
          </a:p>
        </p:txBody>
      </p:sp>
    </p:spTree>
    <p:extLst>
      <p:ext uri="{BB962C8B-B14F-4D97-AF65-F5344CB8AC3E}">
        <p14:creationId xmlns:p14="http://schemas.microsoft.com/office/powerpoint/2010/main" val="3715977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Generalized </a:t>
            </a:r>
            <a:r>
              <a:rPr lang="en-US" dirty="0" err="1"/>
              <a:t>sidelobe</a:t>
            </a:r>
            <a:r>
              <a:rPr lang="en-US" dirty="0"/>
              <a:t> canceler</a:t>
            </a:r>
            <a:endParaRPr lang="en-US" dirty="0">
              <a:cs typeface="+mj-cs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79512" y="2060848"/>
            <a:ext cx="864096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 algn="l" defTabSz="762000">
              <a:spcBef>
                <a:spcPct val="0"/>
              </a:spcBef>
              <a:buFontTx/>
              <a:buChar char="•"/>
              <a:defRPr/>
            </a:pPr>
            <a:endParaRPr lang="en-GB" sz="2000" b="0" dirty="0">
              <a:solidFill>
                <a:srgbClr val="CCFF33"/>
              </a:solidFill>
              <a:cs typeface="+mn-cs"/>
            </a:endParaRPr>
          </a:p>
          <a:p>
            <a:pPr marL="342900" indent="-342900" algn="l" defTabSz="762000">
              <a:spcBef>
                <a:spcPct val="0"/>
              </a:spcBef>
              <a:buFontTx/>
              <a:buChar char="•"/>
              <a:defRPr/>
            </a:pPr>
            <a:r>
              <a:rPr lang="en-GB" b="0" dirty="0">
                <a:cs typeface="+mn-cs"/>
              </a:rPr>
              <a:t>Problems of GSC:</a:t>
            </a:r>
          </a:p>
          <a:p>
            <a:pPr marL="742950" lvl="1" indent="-285750" defTabSz="762000">
              <a:spcBef>
                <a:spcPts val="1200"/>
              </a:spcBef>
              <a:buFontTx/>
              <a:buChar char="–"/>
              <a:defRPr/>
            </a:pPr>
            <a:r>
              <a:rPr lang="en-GB" sz="2000" b="0" dirty="0">
                <a:cs typeface="+mn-cs"/>
              </a:rPr>
              <a:t>Impossible to reduce noise from angle </a:t>
            </a:r>
            <a:r>
              <a:rPr lang="el-GR" sz="2000" dirty="0">
                <a:latin typeface="" charset="0"/>
              </a:rPr>
              <a:t>ψ</a:t>
            </a:r>
            <a:r>
              <a:rPr lang="en-US" sz="2000" dirty="0">
                <a:latin typeface="" charset="0"/>
              </a:rPr>
              <a:t> </a:t>
            </a:r>
            <a:r>
              <a:rPr lang="en-GB" sz="2000" b="0" dirty="0">
                <a:cs typeface="+mn-cs"/>
              </a:rPr>
              <a:t>(</a:t>
            </a:r>
            <a:r>
              <a:rPr lang="en-GB" sz="2000" b="0" dirty="0" err="1">
                <a:cs typeface="+mn-cs"/>
              </a:rPr>
              <a:t>cfr</a:t>
            </a:r>
            <a:r>
              <a:rPr lang="en-GB" sz="2000" b="0" dirty="0">
                <a:cs typeface="+mn-cs"/>
              </a:rPr>
              <a:t>. constraint)</a:t>
            </a:r>
          </a:p>
          <a:p>
            <a:pPr marL="742950" lvl="1" indent="-285750" defTabSz="762000">
              <a:spcBef>
                <a:spcPts val="1800"/>
              </a:spcBef>
              <a:buFontTx/>
              <a:buChar char="–"/>
              <a:defRPr/>
            </a:pPr>
            <a:r>
              <a:rPr lang="en-GB" sz="2000" b="0" dirty="0">
                <a:cs typeface="+mn-cs"/>
              </a:rPr>
              <a:t>If steering vectors </a:t>
            </a:r>
            <a:r>
              <a:rPr lang="en-GB" sz="2000" dirty="0">
                <a:cs typeface="+mn-cs"/>
              </a:rPr>
              <a:t>d</a:t>
            </a:r>
            <a:r>
              <a:rPr lang="en-GB" sz="2000" b="0" dirty="0">
                <a:cs typeface="+mn-cs"/>
              </a:rPr>
              <a:t>(</a:t>
            </a:r>
            <a:r>
              <a:rPr lang="en-GB" sz="2000" b="0" dirty="0" err="1">
                <a:cs typeface="+mn-cs"/>
              </a:rPr>
              <a:t>ω</a:t>
            </a:r>
            <a:r>
              <a:rPr lang="en-GB" sz="2000" b="0" baseline="-25000" dirty="0" err="1">
                <a:cs typeface="+mn-cs"/>
              </a:rPr>
              <a:t>i</a:t>
            </a:r>
            <a:r>
              <a:rPr lang="en-GB" sz="2000" b="0" dirty="0">
                <a:cs typeface="+mn-cs"/>
              </a:rPr>
              <a:t>,</a:t>
            </a:r>
            <a:r>
              <a:rPr lang="el-GR" sz="2000" b="0" dirty="0">
                <a:latin typeface="" charset="0"/>
              </a:rPr>
              <a:t>ψ</a:t>
            </a:r>
            <a:r>
              <a:rPr lang="en-US" sz="2000" b="0" dirty="0">
                <a:latin typeface="" charset="0"/>
              </a:rPr>
              <a:t>)</a:t>
            </a:r>
            <a:r>
              <a:rPr lang="en-GB" sz="2000" b="0" dirty="0">
                <a:cs typeface="+mn-cs"/>
              </a:rPr>
              <a:t> (see p.11) are not accurately known (e.g. due to inaccurate source position or reverberation), will have source </a:t>
            </a:r>
            <a:r>
              <a:rPr lang="en-GB" sz="2000" b="0" u="sng" dirty="0">
                <a:cs typeface="+mn-cs"/>
              </a:rPr>
              <a:t>signal ‘leakage’ into noise references</a:t>
            </a:r>
            <a:r>
              <a:rPr lang="en-GB" sz="2000" b="0" dirty="0">
                <a:cs typeface="+mn-cs"/>
              </a:rPr>
              <a:t>, which can lead to source </a:t>
            </a:r>
            <a:r>
              <a:rPr lang="en-GB" sz="2000" b="0" u="sng" dirty="0">
                <a:cs typeface="+mn-cs"/>
              </a:rPr>
              <a:t>signal cancellation </a:t>
            </a:r>
            <a:r>
              <a:rPr lang="en-GB" sz="2000" b="0" dirty="0">
                <a:cs typeface="+mn-cs"/>
              </a:rPr>
              <a:t>by the adaptive filter. </a:t>
            </a:r>
          </a:p>
          <a:p>
            <a:pPr lvl="1" defTabSz="762000">
              <a:spcBef>
                <a:spcPts val="1800"/>
              </a:spcBef>
              <a:defRPr/>
            </a:pPr>
            <a:r>
              <a:rPr lang="en-GB" sz="2000" b="0" dirty="0">
                <a:cs typeface="+mn-cs"/>
              </a:rPr>
              <a:t>    Therefore, </a:t>
            </a:r>
            <a:r>
              <a:rPr lang="en-GB" sz="2000" b="0" dirty="0"/>
              <a:t>to avoid source signal cancellation, </a:t>
            </a:r>
            <a:r>
              <a:rPr lang="en-GB" sz="2000" b="0" dirty="0">
                <a:cs typeface="+mn-cs"/>
              </a:rPr>
              <a:t>adaptive filter should </a:t>
            </a:r>
          </a:p>
          <a:p>
            <a:pPr lvl="1" defTabSz="762000">
              <a:spcBef>
                <a:spcPts val="0"/>
              </a:spcBef>
              <a:defRPr/>
            </a:pPr>
            <a:r>
              <a:rPr lang="en-GB" sz="2000" b="0" dirty="0">
                <a:cs typeface="+mn-cs"/>
              </a:rPr>
              <a:t>    only be updated when no source signal is present </a:t>
            </a:r>
          </a:p>
          <a:p>
            <a:pPr lvl="1" defTabSz="762000">
              <a:spcBef>
                <a:spcPts val="0"/>
              </a:spcBef>
              <a:defRPr/>
            </a:pPr>
            <a:r>
              <a:rPr lang="en-GB" sz="2000" b="0" dirty="0">
                <a:cs typeface="+mn-cs"/>
              </a:rPr>
              <a:t>    (i.e. in </a:t>
            </a:r>
            <a:r>
              <a:rPr lang="en-GB" sz="2000" u="sng" dirty="0">
                <a:cs typeface="+mn-cs"/>
              </a:rPr>
              <a:t>noise-only periods</a:t>
            </a:r>
            <a:r>
              <a:rPr lang="en-GB" sz="2000" b="0" dirty="0">
                <a:cs typeface="+mn-cs"/>
              </a:rPr>
              <a:t>). </a:t>
            </a:r>
          </a:p>
          <a:p>
            <a:pPr lvl="1" defTabSz="762000">
              <a:spcBef>
                <a:spcPts val="1800"/>
              </a:spcBef>
              <a:defRPr/>
            </a:pPr>
            <a:r>
              <a:rPr lang="en-GB" sz="2000" b="0" dirty="0">
                <a:cs typeface="+mn-cs"/>
              </a:rPr>
              <a:t>    </a:t>
            </a:r>
            <a:r>
              <a:rPr lang="en-GB" sz="2000" b="0" dirty="0"/>
              <a:t>In speech applications, this </a:t>
            </a:r>
            <a:r>
              <a:rPr lang="en-GB" sz="2000" b="0" dirty="0">
                <a:cs typeface="+mn-cs"/>
              </a:rPr>
              <a:t>is done with a                                    </a:t>
            </a:r>
          </a:p>
          <a:p>
            <a:pPr lvl="1" defTabSz="762000">
              <a:spcBef>
                <a:spcPts val="0"/>
              </a:spcBef>
              <a:defRPr/>
            </a:pPr>
            <a:r>
              <a:rPr lang="en-GB" sz="2000" b="0" dirty="0">
                <a:cs typeface="+mn-cs"/>
              </a:rPr>
              <a:t>    </a:t>
            </a:r>
            <a:r>
              <a:rPr lang="en-GB" sz="2000" u="sng" dirty="0">
                <a:cs typeface="+mn-cs"/>
              </a:rPr>
              <a:t>voice activity detection </a:t>
            </a:r>
            <a:r>
              <a:rPr lang="en-GB" sz="2000" b="0" dirty="0">
                <a:cs typeface="+mn-cs"/>
              </a:rPr>
              <a:t>(VAD).</a:t>
            </a:r>
          </a:p>
          <a:p>
            <a:pPr lvl="1" defTabSz="762000">
              <a:spcBef>
                <a:spcPts val="0"/>
              </a:spcBef>
              <a:defRPr/>
            </a:pPr>
            <a:endParaRPr lang="en-GB" sz="2000" b="0" dirty="0">
              <a:cs typeface="+mn-cs"/>
            </a:endParaRPr>
          </a:p>
          <a:p>
            <a:pPr lvl="1" defTabSz="762000">
              <a:spcBef>
                <a:spcPts val="0"/>
              </a:spcBef>
              <a:defRPr/>
            </a:pPr>
            <a:r>
              <a:rPr lang="en-GB" sz="2000" b="0" dirty="0">
                <a:cs typeface="+mn-cs"/>
              </a:rPr>
              <a:t>    Effectively, this corresponds to replacing </a:t>
            </a:r>
            <a:r>
              <a:rPr lang="en-GB" sz="2000" b="0" dirty="0" err="1">
                <a:cs typeface="+mn-cs"/>
              </a:rPr>
              <a:t>R</a:t>
            </a:r>
            <a:r>
              <a:rPr lang="en-GB" sz="2000" b="0" baseline="-25000" dirty="0" err="1">
                <a:cs typeface="+mn-cs"/>
              </a:rPr>
              <a:t>yy</a:t>
            </a:r>
            <a:r>
              <a:rPr lang="en-GB" sz="2000" b="0" dirty="0">
                <a:cs typeface="+mn-cs"/>
              </a:rPr>
              <a:t> by </a:t>
            </a:r>
            <a:r>
              <a:rPr lang="en-GB" sz="2000" b="0" dirty="0" err="1">
                <a:cs typeface="+mn-cs"/>
              </a:rPr>
              <a:t>R</a:t>
            </a:r>
            <a:r>
              <a:rPr lang="en-GB" sz="2000" b="0" baseline="-25000" dirty="0" err="1">
                <a:cs typeface="+mn-cs"/>
              </a:rPr>
              <a:t>nn</a:t>
            </a:r>
            <a:r>
              <a:rPr lang="en-GB" sz="2000" b="0" dirty="0">
                <a:cs typeface="+mn-cs"/>
              </a:rPr>
              <a:t> in p.11 (and </a:t>
            </a:r>
          </a:p>
          <a:p>
            <a:pPr lvl="1" defTabSz="762000">
              <a:spcBef>
                <a:spcPts val="0"/>
              </a:spcBef>
              <a:defRPr/>
            </a:pPr>
            <a:r>
              <a:rPr lang="en-GB" sz="2000" b="0" dirty="0">
                <a:cs typeface="+mn-cs"/>
              </a:rPr>
              <a:t>    following slides)</a:t>
            </a:r>
            <a:endParaRPr lang="en-GB" sz="1800" b="0" dirty="0">
              <a:cs typeface="+mn-cs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39552" y="4437112"/>
            <a:ext cx="4464496" cy="1224136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8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Overview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610600" cy="5327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Recap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2976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Adaptive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Adaptive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r>
              <a:rPr lang="en-US" dirty="0">
                <a:solidFill>
                  <a:schemeClr val="tx1"/>
                </a:solidFill>
              </a:rPr>
              <a:t> goal &amp; set-up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LCMV </a:t>
            </a:r>
            <a:r>
              <a:rPr lang="en-US" dirty="0" err="1">
                <a:solidFill>
                  <a:schemeClr val="tx1"/>
                </a:solidFill>
              </a:rPr>
              <a:t>beamformer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Generalized </a:t>
            </a:r>
            <a:r>
              <a:rPr lang="en-US" dirty="0" err="1">
                <a:solidFill>
                  <a:schemeClr val="tx1"/>
                </a:solidFill>
              </a:rPr>
              <a:t>sidelobe</a:t>
            </a:r>
            <a:r>
              <a:rPr lang="en-US" dirty="0">
                <a:solidFill>
                  <a:schemeClr val="tx1"/>
                </a:solidFill>
              </a:rPr>
              <a:t> canceler</a:t>
            </a:r>
          </a:p>
          <a:p>
            <a:pPr>
              <a:spcBef>
                <a:spcPts val="2976"/>
              </a:spcBef>
              <a:defRPr/>
            </a:pPr>
            <a:r>
              <a:rPr lang="nl-BE" dirty="0"/>
              <a:t>Multi-channel Wiener filter for multi-microphone noise reduction </a:t>
            </a:r>
            <a:r>
              <a:rPr lang="nl-BE" sz="2000" dirty="0"/>
              <a:t>(/speech enhancement)</a:t>
            </a:r>
            <a:endParaRPr lang="nl-BE" dirty="0"/>
          </a:p>
          <a:p>
            <a:pPr lvl="1">
              <a:defRPr/>
            </a:pPr>
            <a:r>
              <a:rPr lang="en-US" dirty="0"/>
              <a:t>Multi-microphone noise reduction problem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Multi-channel Wiener filter (=</a:t>
            </a:r>
            <a:r>
              <a:rPr lang="en-US" u="sng" dirty="0" err="1">
                <a:solidFill>
                  <a:schemeClr val="tx1"/>
                </a:solidFill>
              </a:rPr>
              <a:t>spectral+spatial</a:t>
            </a:r>
            <a:r>
              <a:rPr lang="en-US" dirty="0">
                <a:solidFill>
                  <a:schemeClr val="tx1"/>
                </a:solidFill>
              </a:rPr>
              <a:t> filtering)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3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102733"/>
              </p:ext>
            </p:extLst>
          </p:nvPr>
        </p:nvGraphicFramePr>
        <p:xfrm>
          <a:off x="4355976" y="4509120"/>
          <a:ext cx="4176464" cy="492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900" imgH="190500" progId="Equation.3">
                  <p:embed/>
                </p:oleObj>
              </mc:Choice>
              <mc:Fallback>
                <p:oleObj name="Equation" r:id="rId2" imgW="16129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509120"/>
                        <a:ext cx="4176464" cy="49243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2800">
                <a:cs typeface="+mj-cs"/>
              </a:rPr>
              <a:t>Multi-Microphone Noise Reduction Problem</a:t>
            </a:r>
            <a:endParaRPr lang="en-GB" sz="2800">
              <a:cs typeface="+mj-cs"/>
            </a:endParaRP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6229350" y="3046413"/>
            <a:ext cx="2954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0" dirty="0">
                <a:cs typeface="+mn-cs"/>
              </a:rPr>
              <a:t>(some) speech estimate</a:t>
            </a:r>
            <a:r>
              <a:rPr lang="en-US" sz="2000" b="0" dirty="0">
                <a:solidFill>
                  <a:srgbClr val="CCFF33"/>
                </a:solidFill>
                <a:latin typeface="Times New Roman" charset="0"/>
                <a:cs typeface="+mn-cs"/>
              </a:rPr>
              <a:t> </a:t>
            </a:r>
            <a:endParaRPr lang="en-GB" sz="2000" b="0" dirty="0">
              <a:solidFill>
                <a:srgbClr val="CCFF33"/>
              </a:solidFill>
              <a:latin typeface="Times New Roman" charset="0"/>
              <a:cs typeface="+mn-cs"/>
            </a:endParaRPr>
          </a:p>
        </p:txBody>
      </p:sp>
      <p:sp>
        <p:nvSpPr>
          <p:cNvPr id="312324" name="Oval 4"/>
          <p:cNvSpPr>
            <a:spLocks noChangeArrowheads="1"/>
          </p:cNvSpPr>
          <p:nvPr/>
        </p:nvSpPr>
        <p:spPr bwMode="auto">
          <a:xfrm>
            <a:off x="1447800" y="2133600"/>
            <a:ext cx="381000" cy="381000"/>
          </a:xfrm>
          <a:prstGeom prst="ellipse">
            <a:avLst/>
          </a:prstGeom>
          <a:noFill/>
          <a:ln w="762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25" name="Line 5"/>
          <p:cNvSpPr>
            <a:spLocks noChangeShapeType="1"/>
          </p:cNvSpPr>
          <p:nvPr/>
        </p:nvSpPr>
        <p:spPr bwMode="auto">
          <a:xfrm>
            <a:off x="1828800" y="2362200"/>
            <a:ext cx="1600200" cy="3810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26" name="Line 6"/>
          <p:cNvSpPr>
            <a:spLocks noChangeShapeType="1"/>
          </p:cNvSpPr>
          <p:nvPr/>
        </p:nvSpPr>
        <p:spPr bwMode="auto">
          <a:xfrm flipV="1">
            <a:off x="2514600" y="3581400"/>
            <a:ext cx="914400" cy="9144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 flipV="1">
            <a:off x="1828800" y="3352800"/>
            <a:ext cx="1447800" cy="7620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28" name="Oval 8"/>
          <p:cNvSpPr>
            <a:spLocks noChangeArrowheads="1"/>
          </p:cNvSpPr>
          <p:nvPr/>
        </p:nvSpPr>
        <p:spPr bwMode="auto">
          <a:xfrm>
            <a:off x="2209800" y="4419600"/>
            <a:ext cx="381000" cy="381000"/>
          </a:xfrm>
          <a:prstGeom prst="ellipse">
            <a:avLst/>
          </a:prstGeom>
          <a:noFill/>
          <a:ln w="762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29" name="Oval 9"/>
          <p:cNvSpPr>
            <a:spLocks noChangeArrowheads="1"/>
          </p:cNvSpPr>
          <p:nvPr/>
        </p:nvSpPr>
        <p:spPr bwMode="auto">
          <a:xfrm>
            <a:off x="1447800" y="4038600"/>
            <a:ext cx="381000" cy="381000"/>
          </a:xfrm>
          <a:prstGeom prst="ellipse">
            <a:avLst/>
          </a:prstGeom>
          <a:noFill/>
          <a:ln w="762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1547813" y="1412875"/>
            <a:ext cx="224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0">
                <a:cs typeface="+mn-cs"/>
              </a:rPr>
              <a:t>speech source</a:t>
            </a:r>
            <a:r>
              <a:rPr lang="en-US" b="0">
                <a:solidFill>
                  <a:srgbClr val="CCFF33"/>
                </a:solidFill>
                <a:latin typeface="Times New Roman" charset="0"/>
                <a:cs typeface="+mn-cs"/>
              </a:rPr>
              <a:t> </a:t>
            </a:r>
            <a:endParaRPr lang="en-GB" b="0">
              <a:solidFill>
                <a:srgbClr val="CCFF33"/>
              </a:solidFill>
              <a:latin typeface="Times New Roman" charset="0"/>
              <a:cs typeface="+mn-cs"/>
            </a:endParaRPr>
          </a:p>
        </p:txBody>
      </p:sp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323850" y="4868863"/>
            <a:ext cx="234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0">
                <a:cs typeface="+mn-cs"/>
              </a:rPr>
              <a:t>noise source(s)</a:t>
            </a:r>
            <a:r>
              <a:rPr lang="en-US" b="0">
                <a:solidFill>
                  <a:srgbClr val="CCFF33"/>
                </a:solidFill>
                <a:latin typeface="Times New Roman" charset="0"/>
                <a:cs typeface="+mn-cs"/>
              </a:rPr>
              <a:t> </a:t>
            </a:r>
            <a:endParaRPr lang="en-GB" b="0">
              <a:solidFill>
                <a:srgbClr val="CCFF33"/>
              </a:solidFill>
              <a:latin typeface="Times New Roman" charset="0"/>
              <a:cs typeface="+mn-cs"/>
            </a:endParaRPr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4140200" y="4005064"/>
            <a:ext cx="296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microphone signals</a:t>
            </a:r>
            <a:r>
              <a:rPr lang="en-US" b="0" dirty="0">
                <a:solidFill>
                  <a:srgbClr val="CCFF33"/>
                </a:solidFill>
                <a:latin typeface="Times New Roman" charset="0"/>
                <a:cs typeface="+mn-cs"/>
              </a:rPr>
              <a:t>  </a:t>
            </a:r>
            <a:endParaRPr lang="en-GB" b="0" dirty="0">
              <a:solidFill>
                <a:srgbClr val="CCFF33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338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850958"/>
              </p:ext>
            </p:extLst>
          </p:nvPr>
        </p:nvGraphicFramePr>
        <p:xfrm>
          <a:off x="468313" y="4365104"/>
          <a:ext cx="7461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36" imgH="203024" progId="Equation.3">
                  <p:embed/>
                </p:oleObj>
              </mc:Choice>
              <mc:Fallback>
                <p:oleObj name="Equation" r:id="rId4" imgW="30453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365104"/>
                        <a:ext cx="746125" cy="496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684213" y="1341438"/>
          <a:ext cx="7143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1973" imgH="203112" progId="Equation.3">
                  <p:embed/>
                </p:oleObj>
              </mc:Choice>
              <mc:Fallback>
                <p:oleObj name="Equation" r:id="rId6" imgW="29197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41438"/>
                        <a:ext cx="714375" cy="4968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3657600" y="2286000"/>
            <a:ext cx="304800" cy="304800"/>
            <a:chOff x="1584" y="1824"/>
            <a:chExt cx="192" cy="192"/>
          </a:xfrm>
        </p:grpSpPr>
        <p:sp>
          <p:nvSpPr>
            <p:cNvPr id="312337" name="Oval 17"/>
            <p:cNvSpPr>
              <a:spLocks noChangeArrowheads="1"/>
            </p:cNvSpPr>
            <p:nvPr/>
          </p:nvSpPr>
          <p:spPr bwMode="auto">
            <a:xfrm>
              <a:off x="1584" y="1824"/>
              <a:ext cx="192" cy="192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2338" name="Line 18"/>
            <p:cNvSpPr>
              <a:spLocks noChangeShapeType="1"/>
            </p:cNvSpPr>
            <p:nvPr/>
          </p:nvSpPr>
          <p:spPr bwMode="auto">
            <a:xfrm>
              <a:off x="1584" y="1824"/>
              <a:ext cx="0" cy="192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3809" name="Group 19"/>
          <p:cNvGrpSpPr>
            <a:grpSpLocks/>
          </p:cNvGrpSpPr>
          <p:nvPr/>
        </p:nvGrpSpPr>
        <p:grpSpPr bwMode="auto">
          <a:xfrm>
            <a:off x="3657600" y="2667000"/>
            <a:ext cx="304800" cy="304800"/>
            <a:chOff x="1584" y="1824"/>
            <a:chExt cx="192" cy="192"/>
          </a:xfrm>
        </p:grpSpPr>
        <p:sp>
          <p:nvSpPr>
            <p:cNvPr id="312340" name="Oval 20"/>
            <p:cNvSpPr>
              <a:spLocks noChangeArrowheads="1"/>
            </p:cNvSpPr>
            <p:nvPr/>
          </p:nvSpPr>
          <p:spPr bwMode="auto">
            <a:xfrm>
              <a:off x="1584" y="1824"/>
              <a:ext cx="192" cy="192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2341" name="Line 21"/>
            <p:cNvSpPr>
              <a:spLocks noChangeShapeType="1"/>
            </p:cNvSpPr>
            <p:nvPr/>
          </p:nvSpPr>
          <p:spPr bwMode="auto">
            <a:xfrm>
              <a:off x="1584" y="1824"/>
              <a:ext cx="0" cy="192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3810" name="Group 22"/>
          <p:cNvGrpSpPr>
            <a:grpSpLocks/>
          </p:cNvGrpSpPr>
          <p:nvPr/>
        </p:nvGrpSpPr>
        <p:grpSpPr bwMode="auto">
          <a:xfrm>
            <a:off x="3657600" y="3048000"/>
            <a:ext cx="304800" cy="304800"/>
            <a:chOff x="1584" y="1824"/>
            <a:chExt cx="192" cy="192"/>
          </a:xfrm>
        </p:grpSpPr>
        <p:sp>
          <p:nvSpPr>
            <p:cNvPr id="312343" name="Oval 23"/>
            <p:cNvSpPr>
              <a:spLocks noChangeArrowheads="1"/>
            </p:cNvSpPr>
            <p:nvPr/>
          </p:nvSpPr>
          <p:spPr bwMode="auto">
            <a:xfrm>
              <a:off x="1584" y="1824"/>
              <a:ext cx="192" cy="192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2344" name="Line 24"/>
            <p:cNvSpPr>
              <a:spLocks noChangeShapeType="1"/>
            </p:cNvSpPr>
            <p:nvPr/>
          </p:nvSpPr>
          <p:spPr bwMode="auto">
            <a:xfrm>
              <a:off x="1584" y="1824"/>
              <a:ext cx="0" cy="192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3811" name="Group 25"/>
          <p:cNvGrpSpPr>
            <a:grpSpLocks/>
          </p:cNvGrpSpPr>
          <p:nvPr/>
        </p:nvGrpSpPr>
        <p:grpSpPr bwMode="auto">
          <a:xfrm>
            <a:off x="3657600" y="3429000"/>
            <a:ext cx="304800" cy="304800"/>
            <a:chOff x="1584" y="1824"/>
            <a:chExt cx="192" cy="192"/>
          </a:xfrm>
        </p:grpSpPr>
        <p:sp>
          <p:nvSpPr>
            <p:cNvPr id="312346" name="Oval 26"/>
            <p:cNvSpPr>
              <a:spLocks noChangeArrowheads="1"/>
            </p:cNvSpPr>
            <p:nvPr/>
          </p:nvSpPr>
          <p:spPr bwMode="auto">
            <a:xfrm>
              <a:off x="1584" y="1824"/>
              <a:ext cx="192" cy="192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2347" name="Line 27"/>
            <p:cNvSpPr>
              <a:spLocks noChangeShapeType="1"/>
            </p:cNvSpPr>
            <p:nvPr/>
          </p:nvSpPr>
          <p:spPr bwMode="auto">
            <a:xfrm>
              <a:off x="1584" y="1824"/>
              <a:ext cx="0" cy="192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12348" name="Line 28"/>
          <p:cNvSpPr>
            <a:spLocks noChangeShapeType="1"/>
          </p:cNvSpPr>
          <p:nvPr/>
        </p:nvSpPr>
        <p:spPr bwMode="auto">
          <a:xfrm>
            <a:off x="3962400" y="2438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>
            <a:off x="3962400" y="2819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50" name="Line 30"/>
          <p:cNvSpPr>
            <a:spLocks noChangeShapeType="1"/>
          </p:cNvSpPr>
          <p:nvPr/>
        </p:nvSpPr>
        <p:spPr bwMode="auto">
          <a:xfrm>
            <a:off x="3962400" y="3200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51" name="Line 31"/>
          <p:cNvSpPr>
            <a:spLocks noChangeShapeType="1"/>
          </p:cNvSpPr>
          <p:nvPr/>
        </p:nvSpPr>
        <p:spPr bwMode="auto">
          <a:xfrm>
            <a:off x="3962400" y="3581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52" name="Rectangle 32"/>
          <p:cNvSpPr>
            <a:spLocks noChangeArrowheads="1"/>
          </p:cNvSpPr>
          <p:nvPr/>
        </p:nvSpPr>
        <p:spPr bwMode="auto">
          <a:xfrm>
            <a:off x="4343400" y="2133600"/>
            <a:ext cx="1905000" cy="182880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5029200" y="2286000"/>
            <a:ext cx="635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8000" b="0">
                <a:solidFill>
                  <a:srgbClr val="CCFF33"/>
                </a:solidFill>
                <a:latin typeface="Times New Roman" charset="0"/>
                <a:cs typeface="+mn-cs"/>
              </a:rPr>
              <a:t>?</a:t>
            </a:r>
            <a:endParaRPr lang="en-GB" sz="8000" b="0">
              <a:solidFill>
                <a:srgbClr val="CCFF33"/>
              </a:solidFill>
              <a:latin typeface="Times New Roman" charset="0"/>
              <a:cs typeface="+mn-cs"/>
            </a:endParaRPr>
          </a:p>
        </p:txBody>
      </p:sp>
      <p:sp>
        <p:nvSpPr>
          <p:cNvPr id="312354" name="Line 34"/>
          <p:cNvSpPr>
            <a:spLocks noChangeShapeType="1"/>
          </p:cNvSpPr>
          <p:nvPr/>
        </p:nvSpPr>
        <p:spPr bwMode="auto">
          <a:xfrm>
            <a:off x="6248400" y="297180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19" name="Object 35"/>
          <p:cNvGraphicFramePr>
            <a:graphicFrameLocks noChangeAspect="1"/>
          </p:cNvGraphicFramePr>
          <p:nvPr/>
        </p:nvGraphicFramePr>
        <p:xfrm>
          <a:off x="7162800" y="2590800"/>
          <a:ext cx="7445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536" imgH="203024" progId="Equation.3">
                  <p:embed/>
                </p:oleObj>
              </mc:Choice>
              <mc:Fallback>
                <p:oleObj name="Equation" r:id="rId8" imgW="30453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590800"/>
                        <a:ext cx="744538" cy="496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56" name="Line 36"/>
          <p:cNvSpPr>
            <a:spLocks noChangeShapeType="1"/>
          </p:cNvSpPr>
          <p:nvPr/>
        </p:nvSpPr>
        <p:spPr bwMode="auto">
          <a:xfrm>
            <a:off x="5638800" y="5189339"/>
            <a:ext cx="0" cy="3048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57" name="Line 37"/>
          <p:cNvSpPr>
            <a:spLocks noChangeShapeType="1"/>
          </p:cNvSpPr>
          <p:nvPr/>
        </p:nvSpPr>
        <p:spPr bwMode="auto">
          <a:xfrm>
            <a:off x="6629400" y="5189339"/>
            <a:ext cx="0" cy="3048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58" name="Text Box 38"/>
          <p:cNvSpPr txBox="1">
            <a:spLocks noChangeArrowheads="1"/>
          </p:cNvSpPr>
          <p:nvPr/>
        </p:nvSpPr>
        <p:spPr bwMode="auto">
          <a:xfrm>
            <a:off x="4387850" y="5416352"/>
            <a:ext cx="177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0">
                <a:cs typeface="+mn-cs"/>
              </a:rPr>
              <a:t>speech part</a:t>
            </a:r>
            <a:endParaRPr lang="en-GB" b="0">
              <a:cs typeface="+mn-cs"/>
            </a:endParaRPr>
          </a:p>
        </p:txBody>
      </p:sp>
      <p:sp>
        <p:nvSpPr>
          <p:cNvPr id="312359" name="Text Box 39"/>
          <p:cNvSpPr txBox="1">
            <a:spLocks noChangeArrowheads="1"/>
          </p:cNvSpPr>
          <p:nvPr/>
        </p:nvSpPr>
        <p:spPr bwMode="auto">
          <a:xfrm>
            <a:off x="6419850" y="5416352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0">
                <a:cs typeface="+mn-cs"/>
              </a:rPr>
              <a:t>noise part</a:t>
            </a:r>
            <a:endParaRPr lang="en-GB" b="0">
              <a:cs typeface="+mn-cs"/>
            </a:endParaRPr>
          </a:p>
        </p:txBody>
      </p:sp>
      <p:sp>
        <p:nvSpPr>
          <p:cNvPr id="312360" name="Oval 40"/>
          <p:cNvSpPr>
            <a:spLocks noChangeArrowheads="1"/>
          </p:cNvSpPr>
          <p:nvPr/>
        </p:nvSpPr>
        <p:spPr bwMode="auto">
          <a:xfrm>
            <a:off x="5257800" y="4274939"/>
            <a:ext cx="762000" cy="914400"/>
          </a:xfrm>
          <a:prstGeom prst="ellipse">
            <a:avLst/>
          </a:prstGeom>
          <a:solidFill>
            <a:srgbClr val="FF5050">
              <a:alpha val="50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61" name="Oval 41"/>
          <p:cNvSpPr>
            <a:spLocks noChangeArrowheads="1"/>
          </p:cNvSpPr>
          <p:nvPr/>
        </p:nvSpPr>
        <p:spPr bwMode="auto">
          <a:xfrm>
            <a:off x="6248400" y="4274939"/>
            <a:ext cx="762000" cy="914400"/>
          </a:xfrm>
          <a:prstGeom prst="ellipse">
            <a:avLst/>
          </a:prstGeom>
          <a:solidFill>
            <a:srgbClr val="FF5050">
              <a:alpha val="50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CCFF33"/>
              </a:solidFill>
              <a:cs typeface="+mn-cs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 rot="16200000">
            <a:off x="7357739" y="4747718"/>
            <a:ext cx="26879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b="0" dirty="0">
                <a:cs typeface="+mn-cs"/>
              </a:rPr>
              <a:t>M= number of microphones</a:t>
            </a:r>
            <a:r>
              <a:rPr lang="en-US" sz="1600" b="0" dirty="0">
                <a:solidFill>
                  <a:srgbClr val="CCFF33"/>
                </a:solidFill>
                <a:latin typeface="Times New Roman" charset="0"/>
                <a:cs typeface="+mn-cs"/>
              </a:rPr>
              <a:t>  </a:t>
            </a:r>
            <a:endParaRPr lang="en-GB" sz="1600" b="0" dirty="0">
              <a:solidFill>
                <a:srgbClr val="CCFF33"/>
              </a:solidFill>
              <a:latin typeface="Times New Roman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1052736"/>
            <a:ext cx="2679465" cy="4001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/>
              <a:t>compare to Chapter-2</a:t>
            </a:r>
          </a:p>
        </p:txBody>
      </p:sp>
    </p:spTree>
    <p:extLst>
      <p:ext uri="{BB962C8B-B14F-4D97-AF65-F5344CB8AC3E}">
        <p14:creationId xmlns:p14="http://schemas.microsoft.com/office/powerpoint/2010/main" val="83024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2800">
                <a:cs typeface="+mj-cs"/>
              </a:rPr>
              <a:t>Multi-Microphone Noise Reduction Problem</a:t>
            </a:r>
            <a:endParaRPr lang="en-GB" sz="2800">
              <a:cs typeface="+mj-cs"/>
            </a:endParaRP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6447083" y="1353542"/>
            <a:ext cx="2365514" cy="923330"/>
          </a:xfrm>
          <a:prstGeom prst="rect">
            <a:avLst/>
          </a:prstGeom>
          <a:solidFill>
            <a:schemeClr val="accent1">
              <a:alpha val="6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cs typeface="+mn-cs"/>
              </a:rPr>
              <a:t> Will estimate speech </a:t>
            </a:r>
          </a:p>
          <a:p>
            <a:pPr eaLnBrk="1" hangingPunct="1">
              <a:defRPr/>
            </a:pPr>
            <a:r>
              <a:rPr lang="en-US" sz="1800" b="0" dirty="0">
                <a:cs typeface="+mn-cs"/>
              </a:rPr>
              <a:t> part in microphone 1 </a:t>
            </a:r>
          </a:p>
          <a:p>
            <a:pPr eaLnBrk="1" hangingPunct="1">
              <a:defRPr/>
            </a:pPr>
            <a:r>
              <a:rPr lang="en-US" sz="1800" b="0" dirty="0">
                <a:cs typeface="+mn-cs"/>
              </a:rPr>
              <a:t> (*) (**)</a:t>
            </a:r>
            <a:r>
              <a:rPr lang="en-US" sz="1800" b="0" dirty="0">
                <a:latin typeface="Times New Roman" charset="0"/>
                <a:cs typeface="+mn-cs"/>
              </a:rPr>
              <a:t> </a:t>
            </a:r>
            <a:endParaRPr lang="en-GB" sz="1800" b="0" dirty="0">
              <a:latin typeface="Times New Roman" charset="0"/>
              <a:cs typeface="+mn-cs"/>
            </a:endParaRP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1447800" y="2133600"/>
            <a:ext cx="381000" cy="381000"/>
          </a:xfrm>
          <a:prstGeom prst="ellipse">
            <a:avLst/>
          </a:prstGeom>
          <a:noFill/>
          <a:ln w="762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49" name="Line 5"/>
          <p:cNvSpPr>
            <a:spLocks noChangeShapeType="1"/>
          </p:cNvSpPr>
          <p:nvPr/>
        </p:nvSpPr>
        <p:spPr bwMode="auto">
          <a:xfrm>
            <a:off x="1828800" y="2362200"/>
            <a:ext cx="1600200" cy="3810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50" name="Line 6"/>
          <p:cNvSpPr>
            <a:spLocks noChangeShapeType="1"/>
          </p:cNvSpPr>
          <p:nvPr/>
        </p:nvSpPr>
        <p:spPr bwMode="auto">
          <a:xfrm flipV="1">
            <a:off x="2514600" y="3581400"/>
            <a:ext cx="914400" cy="9144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51" name="Line 7"/>
          <p:cNvSpPr>
            <a:spLocks noChangeShapeType="1"/>
          </p:cNvSpPr>
          <p:nvPr/>
        </p:nvSpPr>
        <p:spPr bwMode="auto">
          <a:xfrm flipV="1">
            <a:off x="1828800" y="3352800"/>
            <a:ext cx="1447800" cy="7620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2209800" y="4419600"/>
            <a:ext cx="381000" cy="381000"/>
          </a:xfrm>
          <a:prstGeom prst="ellipse">
            <a:avLst/>
          </a:prstGeom>
          <a:noFill/>
          <a:ln w="762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1447800" y="4038600"/>
            <a:ext cx="381000" cy="381000"/>
          </a:xfrm>
          <a:prstGeom prst="ellipse">
            <a:avLst/>
          </a:prstGeom>
          <a:noFill/>
          <a:ln w="762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4827" name="Group 16"/>
          <p:cNvGrpSpPr>
            <a:grpSpLocks/>
          </p:cNvGrpSpPr>
          <p:nvPr/>
        </p:nvGrpSpPr>
        <p:grpSpPr bwMode="auto">
          <a:xfrm>
            <a:off x="3657600" y="2286000"/>
            <a:ext cx="304800" cy="304800"/>
            <a:chOff x="1584" y="1824"/>
            <a:chExt cx="192" cy="192"/>
          </a:xfrm>
        </p:grpSpPr>
        <p:sp>
          <p:nvSpPr>
            <p:cNvPr id="313361" name="Oval 17"/>
            <p:cNvSpPr>
              <a:spLocks noChangeArrowheads="1"/>
            </p:cNvSpPr>
            <p:nvPr/>
          </p:nvSpPr>
          <p:spPr bwMode="auto">
            <a:xfrm>
              <a:off x="1584" y="1824"/>
              <a:ext cx="192" cy="192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3362" name="Line 18"/>
            <p:cNvSpPr>
              <a:spLocks noChangeShapeType="1"/>
            </p:cNvSpPr>
            <p:nvPr/>
          </p:nvSpPr>
          <p:spPr bwMode="auto">
            <a:xfrm>
              <a:off x="1584" y="1824"/>
              <a:ext cx="0" cy="192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4828" name="Group 19"/>
          <p:cNvGrpSpPr>
            <a:grpSpLocks/>
          </p:cNvGrpSpPr>
          <p:nvPr/>
        </p:nvGrpSpPr>
        <p:grpSpPr bwMode="auto">
          <a:xfrm>
            <a:off x="3657600" y="2667000"/>
            <a:ext cx="304800" cy="304800"/>
            <a:chOff x="1584" y="1824"/>
            <a:chExt cx="192" cy="192"/>
          </a:xfrm>
        </p:grpSpPr>
        <p:sp>
          <p:nvSpPr>
            <p:cNvPr id="313364" name="Oval 20"/>
            <p:cNvSpPr>
              <a:spLocks noChangeArrowheads="1"/>
            </p:cNvSpPr>
            <p:nvPr/>
          </p:nvSpPr>
          <p:spPr bwMode="auto">
            <a:xfrm>
              <a:off x="1584" y="1824"/>
              <a:ext cx="192" cy="192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3365" name="Line 21"/>
            <p:cNvSpPr>
              <a:spLocks noChangeShapeType="1"/>
            </p:cNvSpPr>
            <p:nvPr/>
          </p:nvSpPr>
          <p:spPr bwMode="auto">
            <a:xfrm>
              <a:off x="1584" y="1824"/>
              <a:ext cx="0" cy="192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4829" name="Group 22"/>
          <p:cNvGrpSpPr>
            <a:grpSpLocks/>
          </p:cNvGrpSpPr>
          <p:nvPr/>
        </p:nvGrpSpPr>
        <p:grpSpPr bwMode="auto">
          <a:xfrm>
            <a:off x="3657600" y="3048000"/>
            <a:ext cx="304800" cy="304800"/>
            <a:chOff x="1584" y="1824"/>
            <a:chExt cx="192" cy="192"/>
          </a:xfrm>
        </p:grpSpPr>
        <p:sp>
          <p:nvSpPr>
            <p:cNvPr id="313367" name="Oval 23"/>
            <p:cNvSpPr>
              <a:spLocks noChangeArrowheads="1"/>
            </p:cNvSpPr>
            <p:nvPr/>
          </p:nvSpPr>
          <p:spPr bwMode="auto">
            <a:xfrm>
              <a:off x="1584" y="1824"/>
              <a:ext cx="192" cy="192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3368" name="Line 24"/>
            <p:cNvSpPr>
              <a:spLocks noChangeShapeType="1"/>
            </p:cNvSpPr>
            <p:nvPr/>
          </p:nvSpPr>
          <p:spPr bwMode="auto">
            <a:xfrm>
              <a:off x="1584" y="1824"/>
              <a:ext cx="0" cy="192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4830" name="Group 25"/>
          <p:cNvGrpSpPr>
            <a:grpSpLocks/>
          </p:cNvGrpSpPr>
          <p:nvPr/>
        </p:nvGrpSpPr>
        <p:grpSpPr bwMode="auto">
          <a:xfrm>
            <a:off x="3657600" y="3429000"/>
            <a:ext cx="304800" cy="304800"/>
            <a:chOff x="1584" y="1824"/>
            <a:chExt cx="192" cy="192"/>
          </a:xfrm>
        </p:grpSpPr>
        <p:sp>
          <p:nvSpPr>
            <p:cNvPr id="313370" name="Oval 26"/>
            <p:cNvSpPr>
              <a:spLocks noChangeArrowheads="1"/>
            </p:cNvSpPr>
            <p:nvPr/>
          </p:nvSpPr>
          <p:spPr bwMode="auto">
            <a:xfrm>
              <a:off x="1584" y="1824"/>
              <a:ext cx="192" cy="192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3371" name="Line 27"/>
            <p:cNvSpPr>
              <a:spLocks noChangeShapeType="1"/>
            </p:cNvSpPr>
            <p:nvPr/>
          </p:nvSpPr>
          <p:spPr bwMode="auto">
            <a:xfrm>
              <a:off x="1584" y="1824"/>
              <a:ext cx="0" cy="192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13372" name="Line 28"/>
          <p:cNvSpPr>
            <a:spLocks noChangeShapeType="1"/>
          </p:cNvSpPr>
          <p:nvPr/>
        </p:nvSpPr>
        <p:spPr bwMode="auto">
          <a:xfrm>
            <a:off x="3962400" y="2438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73" name="Line 29"/>
          <p:cNvSpPr>
            <a:spLocks noChangeShapeType="1"/>
          </p:cNvSpPr>
          <p:nvPr/>
        </p:nvSpPr>
        <p:spPr bwMode="auto">
          <a:xfrm>
            <a:off x="3962400" y="2819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74" name="Line 30"/>
          <p:cNvSpPr>
            <a:spLocks noChangeShapeType="1"/>
          </p:cNvSpPr>
          <p:nvPr/>
        </p:nvSpPr>
        <p:spPr bwMode="auto">
          <a:xfrm>
            <a:off x="3962400" y="3200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75" name="Line 31"/>
          <p:cNvSpPr>
            <a:spLocks noChangeShapeType="1"/>
          </p:cNvSpPr>
          <p:nvPr/>
        </p:nvSpPr>
        <p:spPr bwMode="auto">
          <a:xfrm>
            <a:off x="3962400" y="3581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76" name="Rectangle 32"/>
          <p:cNvSpPr>
            <a:spLocks noChangeArrowheads="1"/>
          </p:cNvSpPr>
          <p:nvPr/>
        </p:nvSpPr>
        <p:spPr bwMode="auto">
          <a:xfrm>
            <a:off x="4343400" y="2133600"/>
            <a:ext cx="1905000" cy="182880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5029200" y="2286000"/>
            <a:ext cx="635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8000" b="0">
                <a:solidFill>
                  <a:srgbClr val="CCFF33"/>
                </a:solidFill>
                <a:latin typeface="Times New Roman" charset="0"/>
                <a:cs typeface="+mn-cs"/>
              </a:rPr>
              <a:t>?</a:t>
            </a:r>
            <a:endParaRPr lang="en-GB" sz="8000" b="0">
              <a:solidFill>
                <a:srgbClr val="CCFF33"/>
              </a:solidFill>
              <a:latin typeface="Times New Roman" charset="0"/>
              <a:cs typeface="+mn-cs"/>
            </a:endParaRPr>
          </a:p>
        </p:txBody>
      </p:sp>
      <p:sp>
        <p:nvSpPr>
          <p:cNvPr id="313378" name="Line 34"/>
          <p:cNvSpPr>
            <a:spLocks noChangeShapeType="1"/>
          </p:cNvSpPr>
          <p:nvPr/>
        </p:nvSpPr>
        <p:spPr bwMode="auto">
          <a:xfrm>
            <a:off x="6248400" y="297180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4838" name="Object 35"/>
          <p:cNvGraphicFramePr>
            <a:graphicFrameLocks noChangeAspect="1"/>
          </p:cNvGraphicFramePr>
          <p:nvPr/>
        </p:nvGraphicFramePr>
        <p:xfrm>
          <a:off x="7132638" y="2574925"/>
          <a:ext cx="8064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057" imgH="215806" progId="Equation.3">
                  <p:embed/>
                </p:oleObj>
              </mc:Choice>
              <mc:Fallback>
                <p:oleObj name="Equation" r:id="rId2" imgW="33005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2574925"/>
                        <a:ext cx="806450" cy="5286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80" name="Line 36"/>
          <p:cNvSpPr>
            <a:spLocks noChangeShapeType="1"/>
          </p:cNvSpPr>
          <p:nvPr/>
        </p:nvSpPr>
        <p:spPr bwMode="auto">
          <a:xfrm>
            <a:off x="7524750" y="2276475"/>
            <a:ext cx="0" cy="28892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82" name="Text Box 38"/>
          <p:cNvSpPr txBox="1">
            <a:spLocks noChangeArrowheads="1"/>
          </p:cNvSpPr>
          <p:nvPr/>
        </p:nvSpPr>
        <p:spPr bwMode="auto">
          <a:xfrm>
            <a:off x="323528" y="5013176"/>
            <a:ext cx="7057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cs typeface="+mn-cs"/>
              </a:rPr>
              <a:t>(*)   Estimating s[k] is more difficult, would include </a:t>
            </a:r>
            <a:r>
              <a:rPr lang="en-US" sz="1800" b="0" dirty="0" err="1">
                <a:cs typeface="+mn-cs"/>
              </a:rPr>
              <a:t>dereverberation</a:t>
            </a:r>
            <a:r>
              <a:rPr lang="en-US" b="0" dirty="0">
                <a:cs typeface="+mn-cs"/>
              </a:rPr>
              <a:t> </a:t>
            </a:r>
            <a:endParaRPr lang="en-GB" b="0" dirty="0">
              <a:cs typeface="+mn-cs"/>
            </a:endParaRPr>
          </a:p>
        </p:txBody>
      </p:sp>
      <p:sp>
        <p:nvSpPr>
          <p:cNvPr id="313391" name="Text Box 47"/>
          <p:cNvSpPr txBox="1">
            <a:spLocks noChangeArrowheads="1"/>
          </p:cNvSpPr>
          <p:nvPr/>
        </p:nvSpPr>
        <p:spPr bwMode="auto">
          <a:xfrm>
            <a:off x="323850" y="5518001"/>
            <a:ext cx="7916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 b="0" dirty="0">
                <a:cs typeface="+mn-cs"/>
              </a:rPr>
              <a:t>(**) This is similar to single-microphone model (Chapter-2),  where additional    </a:t>
            </a:r>
          </a:p>
          <a:p>
            <a:pPr algn="l" eaLnBrk="1" hangingPunct="1">
              <a:defRPr/>
            </a:pPr>
            <a:r>
              <a:rPr lang="en-US" sz="1800" b="0" dirty="0">
                <a:cs typeface="+mn-cs"/>
              </a:rPr>
              <a:t>      microphones (m=2..M) help to get a better estimate </a:t>
            </a:r>
            <a:endParaRPr lang="en-GB" sz="1800" b="0" dirty="0">
              <a:cs typeface="+mn-cs"/>
            </a:endParaRPr>
          </a:p>
        </p:txBody>
      </p:sp>
      <p:graphicFrame>
        <p:nvGraphicFramePr>
          <p:cNvPr id="34843" name="Object 50"/>
          <p:cNvGraphicFramePr>
            <a:graphicFrameLocks noChangeAspect="1"/>
          </p:cNvGraphicFramePr>
          <p:nvPr/>
        </p:nvGraphicFramePr>
        <p:xfrm>
          <a:off x="684213" y="1341438"/>
          <a:ext cx="7143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1973" imgH="203112" progId="Equation.3">
                  <p:embed/>
                </p:oleObj>
              </mc:Choice>
              <mc:Fallback>
                <p:oleObj name="Equation" r:id="rId4" imgW="29197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41438"/>
                        <a:ext cx="714375" cy="4968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031156"/>
              </p:ext>
            </p:extLst>
          </p:nvPr>
        </p:nvGraphicFramePr>
        <p:xfrm>
          <a:off x="4355976" y="4509120"/>
          <a:ext cx="4176464" cy="492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900" imgH="190500" progId="Equation.3">
                  <p:embed/>
                </p:oleObj>
              </mc:Choice>
              <mc:Fallback>
                <p:oleObj name="Equation" r:id="rId6" imgW="16129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509120"/>
                        <a:ext cx="4176464" cy="49243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4"/>
          <p:cNvGraphicFramePr>
            <a:graphicFrameLocks noChangeAspect="1"/>
          </p:cNvGraphicFramePr>
          <p:nvPr/>
        </p:nvGraphicFramePr>
        <p:xfrm>
          <a:off x="468313" y="4365625"/>
          <a:ext cx="7461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536" imgH="203024" progId="Equation.3">
                  <p:embed/>
                </p:oleObj>
              </mc:Choice>
              <mc:Fallback>
                <p:oleObj name="Equation" r:id="rId8" imgW="30453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365625"/>
                        <a:ext cx="746125" cy="496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7349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2800">
                <a:cs typeface="+mj-cs"/>
              </a:rPr>
              <a:t>Multi-Microphone Noise Reduction Problem</a:t>
            </a:r>
            <a:endParaRPr lang="en-US" sz="2800">
              <a:cs typeface="+mj-cs"/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80728"/>
            <a:ext cx="8353425" cy="5184775"/>
          </a:xfrm>
        </p:spPr>
        <p:txBody>
          <a:bodyPr/>
          <a:lstStyle/>
          <a:p>
            <a:pPr>
              <a:defRPr/>
            </a:pPr>
            <a:r>
              <a:rPr lang="en-US" b="0" dirty="0">
                <a:cs typeface="+mn-cs"/>
              </a:rPr>
              <a:t>Data model:  </a:t>
            </a:r>
          </a:p>
          <a:p>
            <a:pPr>
              <a:buFontTx/>
              <a:buNone/>
              <a:defRPr/>
            </a:pPr>
            <a:r>
              <a:rPr lang="en-US" sz="2000" b="0" dirty="0">
                <a:cs typeface="+mn-cs"/>
              </a:rPr>
              <a:t>     (frequency domain) </a:t>
            </a: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>
                <a:cs typeface="+mn-cs"/>
              </a:rPr>
              <a:t>    See Chapter-3 on multi-path propagation </a:t>
            </a:r>
            <a:r>
              <a:rPr lang="en-US" sz="1600" b="0" dirty="0">
                <a:cs typeface="+mn-cs"/>
              </a:rPr>
              <a:t>(with </a:t>
            </a:r>
            <a:r>
              <a:rPr lang="en-US" sz="1600" dirty="0">
                <a:cs typeface="+mn-cs"/>
              </a:rPr>
              <a:t>q</a:t>
            </a:r>
            <a:r>
              <a:rPr lang="en-US" sz="1600" b="0" dirty="0">
                <a:cs typeface="+mn-cs"/>
              </a:rPr>
              <a:t> left out for conciseness)</a:t>
            </a:r>
            <a:endParaRPr lang="en-GB" sz="1600" b="0" dirty="0">
              <a:cs typeface="+mn-cs"/>
            </a:endParaRPr>
          </a:p>
          <a:p>
            <a:pPr>
              <a:spcBef>
                <a:spcPts val="1680"/>
              </a:spcBef>
              <a:buFontTx/>
              <a:buNone/>
              <a:defRPr/>
            </a:pPr>
            <a:r>
              <a:rPr lang="en-GB" sz="2000" b="0" dirty="0">
                <a:cs typeface="+mn-cs"/>
              </a:rPr>
              <a:t>    </a:t>
            </a:r>
            <a:r>
              <a:rPr lang="en-US" sz="2000" b="0" i="1" dirty="0" err="1">
                <a:cs typeface="Arial" charset="0"/>
              </a:rPr>
              <a:t>H</a:t>
            </a:r>
            <a:r>
              <a:rPr lang="en-US" sz="2000" b="0" i="1" baseline="-25000" dirty="0" err="1">
                <a:cs typeface="Arial" charset="0"/>
              </a:rPr>
              <a:t>m</a:t>
            </a:r>
            <a:r>
              <a:rPr lang="en-US" sz="2000" b="0" dirty="0">
                <a:cs typeface="Arial" charset="0"/>
              </a:rPr>
              <a:t>(</a:t>
            </a:r>
            <a:r>
              <a:rPr lang="el-GR" sz="2000" b="0" dirty="0">
                <a:cs typeface="Arial" charset="0"/>
              </a:rPr>
              <a:t>ω</a:t>
            </a:r>
            <a:r>
              <a:rPr lang="en-US" sz="2000" b="0" dirty="0">
                <a:cs typeface="Arial" charset="0"/>
              </a:rPr>
              <a:t>) is </a:t>
            </a:r>
            <a:r>
              <a:rPr lang="en-GB" sz="2000" b="0" dirty="0">
                <a:cs typeface="+mn-cs"/>
              </a:rPr>
              <a:t>complete transfer function from speech source position to  </a:t>
            </a:r>
            <a:r>
              <a:rPr lang="en-GB" sz="2000" b="0" i="1" dirty="0">
                <a:cs typeface="+mn-cs"/>
              </a:rPr>
              <a:t>m</a:t>
            </a:r>
            <a:r>
              <a:rPr lang="en-GB" sz="2000" b="0" dirty="0">
                <a:cs typeface="+mn-cs"/>
              </a:rPr>
              <a:t>-the microphone</a:t>
            </a:r>
          </a:p>
        </p:txBody>
      </p:sp>
      <p:graphicFrame>
        <p:nvGraphicFramePr>
          <p:cNvPr id="35843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13939902"/>
              </p:ext>
            </p:extLst>
          </p:nvPr>
        </p:nvGraphicFramePr>
        <p:xfrm>
          <a:off x="3347863" y="1196752"/>
          <a:ext cx="4968553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800" imgH="1600200" progId="Equation.3">
                  <p:embed/>
                </p:oleObj>
              </mc:Choice>
              <mc:Fallback>
                <p:oleObj name="Equation" r:id="rId2" imgW="23368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3" y="1196752"/>
                        <a:ext cx="4968553" cy="331236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16016" y="5805264"/>
            <a:ext cx="42192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81D58"/>
                </a:solidFill>
              </a:rPr>
              <a:t>No prior knowledge assumed here!</a:t>
            </a:r>
          </a:p>
        </p:txBody>
      </p:sp>
    </p:spTree>
    <p:extLst>
      <p:ext uri="{BB962C8B-B14F-4D97-AF65-F5344CB8AC3E}">
        <p14:creationId xmlns:p14="http://schemas.microsoft.com/office/powerpoint/2010/main" val="211600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Overview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610600" cy="5327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Recap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2976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Adaptive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Adaptive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r>
              <a:rPr lang="en-US" dirty="0">
                <a:solidFill>
                  <a:schemeClr val="tx1"/>
                </a:solidFill>
              </a:rPr>
              <a:t> goal &amp; set-up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LCMV </a:t>
            </a:r>
            <a:r>
              <a:rPr lang="en-US" dirty="0" err="1">
                <a:solidFill>
                  <a:schemeClr val="tx1"/>
                </a:solidFill>
              </a:rPr>
              <a:t>beamformer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Generalized </a:t>
            </a:r>
            <a:r>
              <a:rPr lang="en-US" dirty="0" err="1">
                <a:solidFill>
                  <a:schemeClr val="tx1"/>
                </a:solidFill>
              </a:rPr>
              <a:t>sidelobe</a:t>
            </a:r>
            <a:r>
              <a:rPr lang="en-US" dirty="0">
                <a:solidFill>
                  <a:schemeClr val="tx1"/>
                </a:solidFill>
              </a:rPr>
              <a:t> canceler</a:t>
            </a:r>
          </a:p>
          <a:p>
            <a:pPr>
              <a:spcBef>
                <a:spcPts val="2976"/>
              </a:spcBef>
              <a:defRPr/>
            </a:pPr>
            <a:r>
              <a:rPr lang="nl-BE" dirty="0"/>
              <a:t>Multi-channel Wiener filter for multi-microphone noise reduction </a:t>
            </a:r>
            <a:r>
              <a:rPr lang="nl-BE" sz="2000" dirty="0"/>
              <a:t>(/speech enhancement)</a:t>
            </a:r>
            <a:endParaRPr lang="nl-BE" dirty="0"/>
          </a:p>
          <a:p>
            <a:pPr lvl="1">
              <a:defRPr/>
            </a:pPr>
            <a:r>
              <a:rPr lang="en-US" dirty="0">
                <a:solidFill>
                  <a:srgbClr val="081D58"/>
                </a:solidFill>
              </a:rPr>
              <a:t>Multi-microphone noise reduction problem</a:t>
            </a:r>
          </a:p>
          <a:p>
            <a:pPr lvl="1">
              <a:defRPr/>
            </a:pPr>
            <a:r>
              <a:rPr lang="en-US" dirty="0">
                <a:solidFill>
                  <a:srgbClr val="FFFFFF"/>
                </a:solidFill>
              </a:rPr>
              <a:t>Multi-channel Wiener filter (=</a:t>
            </a:r>
            <a:r>
              <a:rPr lang="en-US" u="sng" dirty="0" err="1">
                <a:solidFill>
                  <a:srgbClr val="FFFFFF"/>
                </a:solidFill>
              </a:rPr>
              <a:t>spectral+spatial</a:t>
            </a:r>
            <a:r>
              <a:rPr lang="en-US" dirty="0">
                <a:solidFill>
                  <a:srgbClr val="FFFFFF"/>
                </a:solidFill>
              </a:rPr>
              <a:t> filtering)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790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cs typeface="+mj-cs"/>
              </a:rPr>
              <a:t>Multi-Channel Wiener Filter (MWF)</a:t>
            </a:r>
            <a:endParaRPr lang="en-US" sz="3200">
              <a:cs typeface="+mj-cs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497887" cy="5184775"/>
          </a:xfrm>
        </p:spPr>
        <p:txBody>
          <a:bodyPr/>
          <a:lstStyle/>
          <a:p>
            <a:pPr>
              <a:defRPr/>
            </a:pPr>
            <a:r>
              <a:rPr lang="en-US" sz="2400" b="0" dirty="0">
                <a:cs typeface="+mn-cs"/>
              </a:rPr>
              <a:t>Data model:  </a:t>
            </a:r>
          </a:p>
          <a:p>
            <a:pPr>
              <a:defRPr/>
            </a:pPr>
            <a:endParaRPr lang="en-US" sz="2400" b="0" dirty="0">
              <a:cs typeface="+mn-cs"/>
            </a:endParaRPr>
          </a:p>
          <a:p>
            <a:pPr>
              <a:defRPr/>
            </a:pPr>
            <a:endParaRPr lang="en-US" sz="2400" b="0" dirty="0">
              <a:cs typeface="+mn-cs"/>
            </a:endParaRPr>
          </a:p>
          <a:p>
            <a:pPr>
              <a:defRPr/>
            </a:pPr>
            <a:r>
              <a:rPr lang="en-US" sz="2400" b="0" dirty="0">
                <a:cs typeface="+mn-cs"/>
              </a:rPr>
              <a:t>Will use </a:t>
            </a:r>
            <a:r>
              <a:rPr lang="en-US" sz="2400" b="0" u="sng" dirty="0">
                <a:cs typeface="+mn-cs"/>
              </a:rPr>
              <a:t>linear filters</a:t>
            </a:r>
            <a:r>
              <a:rPr lang="en-US" sz="2400" b="0" dirty="0">
                <a:cs typeface="+mn-cs"/>
              </a:rPr>
              <a:t> to obtain speech estimate</a:t>
            </a:r>
          </a:p>
          <a:p>
            <a:pPr>
              <a:defRPr/>
            </a:pPr>
            <a:endParaRPr lang="en-US" sz="16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>
              <a:cs typeface="+mn-cs"/>
            </a:endParaRPr>
          </a:p>
          <a:p>
            <a:pPr>
              <a:defRPr/>
            </a:pPr>
            <a:r>
              <a:rPr lang="en-US" sz="2400" b="0" u="sng" dirty="0">
                <a:cs typeface="+mn-cs"/>
              </a:rPr>
              <a:t>Wiener filter</a:t>
            </a:r>
            <a:r>
              <a:rPr lang="en-US" sz="2400" b="0" dirty="0">
                <a:cs typeface="+mn-cs"/>
              </a:rPr>
              <a:t>  (=</a:t>
            </a:r>
            <a:r>
              <a:rPr lang="en-US" sz="2400" dirty="0">
                <a:cs typeface="+mn-cs"/>
              </a:rPr>
              <a:t>linear MMSE</a:t>
            </a:r>
            <a:r>
              <a:rPr lang="en-US" sz="2400" b="0" dirty="0">
                <a:cs typeface="+mn-cs"/>
              </a:rPr>
              <a:t> approach)</a:t>
            </a:r>
          </a:p>
          <a:p>
            <a:pPr>
              <a:defRPr/>
            </a:pPr>
            <a:endParaRPr lang="en-US" sz="2400" b="0" dirty="0">
              <a:cs typeface="+mn-cs"/>
            </a:endParaRPr>
          </a:p>
          <a:p>
            <a:pPr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    </a:t>
            </a:r>
            <a:r>
              <a:rPr lang="en-US" sz="1600" b="0" dirty="0">
                <a:cs typeface="+mn-cs"/>
              </a:rPr>
              <a:t>Note that (unlike in DSP-CIS) `desired response</a:t>
            </a:r>
            <a:r>
              <a:rPr lang="ja-JP" altLang="en-US" sz="1600" b="0" dirty="0">
                <a:latin typeface="Arial"/>
                <a:cs typeface="+mn-cs"/>
              </a:rPr>
              <a:t>’</a:t>
            </a:r>
            <a:r>
              <a:rPr lang="en-US" sz="1600" b="0" dirty="0">
                <a:cs typeface="+mn-cs"/>
              </a:rPr>
              <a:t> signal S</a:t>
            </a:r>
            <a:r>
              <a:rPr lang="en-US" sz="1000" b="0" dirty="0">
                <a:cs typeface="+mn-cs"/>
              </a:rPr>
              <a:t>1</a:t>
            </a:r>
            <a:r>
              <a:rPr lang="en-US" sz="1600" b="0" dirty="0">
                <a:cs typeface="+mn-cs"/>
              </a:rPr>
              <a:t>(w) is </a:t>
            </a:r>
            <a:r>
              <a:rPr lang="en-US" sz="1600" dirty="0">
                <a:cs typeface="+mn-cs"/>
              </a:rPr>
              <a:t>unknown</a:t>
            </a:r>
            <a:r>
              <a:rPr lang="en-US" sz="1600" b="0" dirty="0">
                <a:cs typeface="+mn-cs"/>
              </a:rPr>
              <a:t> here (!)</a:t>
            </a:r>
          </a:p>
          <a:p>
            <a:pPr>
              <a:buFontTx/>
              <a:buNone/>
              <a:defRPr/>
            </a:pPr>
            <a:endParaRPr lang="en-US" sz="1600" b="0" dirty="0">
              <a:cs typeface="+mn-cs"/>
            </a:endParaRPr>
          </a:p>
        </p:txBody>
      </p:sp>
      <p:graphicFrame>
        <p:nvGraphicFramePr>
          <p:cNvPr id="3686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84438" y="1700213"/>
          <a:ext cx="525621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900" imgH="203200" progId="Equation.3">
                  <p:embed/>
                </p:oleObj>
              </mc:Choice>
              <mc:Fallback>
                <p:oleObj name="Equation" r:id="rId2" imgW="1612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700213"/>
                        <a:ext cx="5256212" cy="6619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52767794"/>
              </p:ext>
            </p:extLst>
          </p:nvPr>
        </p:nvGraphicFramePr>
        <p:xfrm>
          <a:off x="2484438" y="3082726"/>
          <a:ext cx="52562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5700" imgH="431800" progId="Equation.3">
                  <p:embed/>
                </p:oleObj>
              </mc:Choice>
              <mc:Fallback>
                <p:oleObj name="Equation" r:id="rId4" imgW="2425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082726"/>
                        <a:ext cx="5256212" cy="922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6"/>
          <p:cNvGraphicFramePr>
            <a:graphicFrameLocks noChangeAspect="1"/>
          </p:cNvGraphicFramePr>
          <p:nvPr/>
        </p:nvGraphicFramePr>
        <p:xfrm>
          <a:off x="2484438" y="4581525"/>
          <a:ext cx="52133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4591" imgH="317362" progId="Equation.3">
                  <p:embed/>
                </p:oleObj>
              </mc:Choice>
              <mc:Fallback>
                <p:oleObj name="Equation" r:id="rId6" imgW="2094591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581525"/>
                        <a:ext cx="5213350" cy="7921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20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cs typeface="+mj-cs"/>
              </a:rPr>
              <a:t>Multi-Channel Wiener Filter (MWF)</a:t>
            </a:r>
            <a:endParaRPr lang="en-US" sz="3200">
              <a:cs typeface="+mj-cs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35050"/>
            <a:ext cx="8588375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16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Wiener filter solution is (see DSP-CIS)</a:t>
            </a: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All quantities can be estimated !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Special case of this is single-channel Wiener filter formula </a:t>
            </a:r>
            <a:r>
              <a:rPr lang="en-US" sz="1600" dirty="0"/>
              <a:t>(Chapter-2)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In practice, use alternative to ‘subtraction’ operation </a:t>
            </a:r>
            <a:r>
              <a:rPr lang="en-US" sz="1600" dirty="0"/>
              <a:t>(see slide 32)</a:t>
            </a:r>
          </a:p>
          <a:p>
            <a:pPr>
              <a:lnSpc>
                <a:spcPct val="90000"/>
              </a:lnSpc>
              <a:defRPr/>
            </a:pPr>
            <a:endParaRPr lang="en-US" sz="2000" b="0" dirty="0">
              <a:cs typeface="+mn-cs"/>
            </a:endParaRPr>
          </a:p>
        </p:txBody>
      </p:sp>
      <p:graphicFrame>
        <p:nvGraphicFramePr>
          <p:cNvPr id="378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324459"/>
              </p:ext>
            </p:extLst>
          </p:nvPr>
        </p:nvGraphicFramePr>
        <p:xfrm>
          <a:off x="1001713" y="1772816"/>
          <a:ext cx="7883525" cy="216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98900" imgH="1066800" progId="Equation.3">
                  <p:embed/>
                </p:oleObj>
              </mc:Choice>
              <mc:Fallback>
                <p:oleObj name="Equation" r:id="rId2" imgW="38989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1772816"/>
                        <a:ext cx="7883525" cy="21637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32" name="Line 16"/>
          <p:cNvSpPr>
            <a:spLocks noChangeShapeType="1"/>
          </p:cNvSpPr>
          <p:nvPr/>
        </p:nvSpPr>
        <p:spPr bwMode="auto">
          <a:xfrm flipH="1">
            <a:off x="6732240" y="4002633"/>
            <a:ext cx="0" cy="89217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6433" name="Line 17"/>
          <p:cNvSpPr>
            <a:spLocks noChangeShapeType="1"/>
          </p:cNvSpPr>
          <p:nvPr/>
        </p:nvSpPr>
        <p:spPr bwMode="auto">
          <a:xfrm flipH="1">
            <a:off x="4860032" y="3990850"/>
            <a:ext cx="0" cy="32543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1868488" y="4328071"/>
            <a:ext cx="4033837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0">
                <a:solidFill>
                  <a:schemeClr val="tx1"/>
                </a:solidFill>
                <a:latin typeface="Times New Roman" charset="0"/>
                <a:cs typeface="+mn-cs"/>
              </a:rPr>
              <a:t>compute during speech+noise periods</a:t>
            </a:r>
            <a:endParaRPr lang="en-GB" sz="2000" b="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sp>
        <p:nvSpPr>
          <p:cNvPr id="316435" name="Text Box 19"/>
          <p:cNvSpPr txBox="1">
            <a:spLocks noChangeArrowheads="1"/>
          </p:cNvSpPr>
          <p:nvPr/>
        </p:nvSpPr>
        <p:spPr bwMode="auto">
          <a:xfrm>
            <a:off x="4840288" y="4894808"/>
            <a:ext cx="3735387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0">
                <a:solidFill>
                  <a:schemeClr val="tx1"/>
                </a:solidFill>
                <a:latin typeface="Times New Roman" charset="0"/>
                <a:cs typeface="+mn-cs"/>
              </a:rPr>
              <a:t>compute during noise-only periods</a:t>
            </a:r>
            <a:endParaRPr lang="en-GB" sz="2000" b="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sp>
        <p:nvSpPr>
          <p:cNvPr id="316436" name="Line 20"/>
          <p:cNvSpPr>
            <a:spLocks noChangeShapeType="1"/>
          </p:cNvSpPr>
          <p:nvPr/>
        </p:nvSpPr>
        <p:spPr bwMode="auto">
          <a:xfrm flipH="1">
            <a:off x="2782888" y="3990850"/>
            <a:ext cx="0" cy="32543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6437" name="Oval 21"/>
          <p:cNvSpPr>
            <a:spLocks noChangeArrowheads="1"/>
          </p:cNvSpPr>
          <p:nvPr/>
        </p:nvSpPr>
        <p:spPr bwMode="auto">
          <a:xfrm>
            <a:off x="1837928" y="3140968"/>
            <a:ext cx="1869976" cy="864096"/>
          </a:xfrm>
          <a:prstGeom prst="ellipse">
            <a:avLst/>
          </a:prstGeom>
          <a:solidFill>
            <a:srgbClr val="FF5050">
              <a:alpha val="50000"/>
            </a:srgbClr>
          </a:solidFill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6438" name="Oval 22"/>
          <p:cNvSpPr>
            <a:spLocks noChangeArrowheads="1"/>
          </p:cNvSpPr>
          <p:nvPr/>
        </p:nvSpPr>
        <p:spPr bwMode="auto">
          <a:xfrm>
            <a:off x="3923928" y="3159621"/>
            <a:ext cx="1728190" cy="845443"/>
          </a:xfrm>
          <a:prstGeom prst="ellipse">
            <a:avLst/>
          </a:prstGeom>
          <a:solidFill>
            <a:srgbClr val="FF5050">
              <a:alpha val="50000"/>
            </a:srgbClr>
          </a:solidFill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6439" name="Oval 23"/>
          <p:cNvSpPr>
            <a:spLocks noChangeArrowheads="1"/>
          </p:cNvSpPr>
          <p:nvPr/>
        </p:nvSpPr>
        <p:spPr bwMode="auto">
          <a:xfrm>
            <a:off x="5868142" y="3159621"/>
            <a:ext cx="1841850" cy="845443"/>
          </a:xfrm>
          <a:prstGeom prst="ellipse">
            <a:avLst/>
          </a:prstGeom>
          <a:solidFill>
            <a:srgbClr val="FF5050">
              <a:alpha val="50000"/>
            </a:srgbClr>
          </a:solidFill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788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defTabSz="914400">
              <a:spcBef>
                <a:spcPts val="600"/>
              </a:spcBef>
              <a:defRPr/>
            </a:pPr>
            <a:r>
              <a:rPr lang="en-US" b="0" dirty="0">
                <a:cs typeface="+mn-cs"/>
              </a:rPr>
              <a:t>MWF combines </a:t>
            </a:r>
            <a:r>
              <a:rPr lang="en-US" b="0" u="sng" dirty="0">
                <a:cs typeface="+mn-cs"/>
              </a:rPr>
              <a:t>spatial filtering</a:t>
            </a:r>
            <a:r>
              <a:rPr lang="en-US" b="0" dirty="0">
                <a:cs typeface="+mn-cs"/>
              </a:rPr>
              <a:t> with              </a:t>
            </a:r>
          </a:p>
          <a:p>
            <a:pPr marL="0" indent="0" defTabSz="914400">
              <a:spcBef>
                <a:spcPts val="600"/>
              </a:spcBef>
              <a:buNone/>
              <a:defRPr/>
            </a:pPr>
            <a:r>
              <a:rPr lang="en-US" b="0" dirty="0">
                <a:cs typeface="+mn-cs"/>
              </a:rPr>
              <a:t>     single-channel </a:t>
            </a:r>
            <a:r>
              <a:rPr lang="en-US" b="0" u="sng" dirty="0">
                <a:cs typeface="+mn-cs"/>
              </a:rPr>
              <a:t>spectral filtering</a:t>
            </a:r>
            <a:r>
              <a:rPr lang="en-US" b="0" dirty="0">
                <a:cs typeface="+mn-cs"/>
              </a:rPr>
              <a:t> </a:t>
            </a:r>
            <a:r>
              <a:rPr lang="en-US" sz="1600" b="0" dirty="0">
                <a:cs typeface="+mn-cs"/>
              </a:rPr>
              <a:t>(as in Chapter-2) </a:t>
            </a:r>
            <a:r>
              <a:rPr lang="en-US" b="0" dirty="0">
                <a:cs typeface="+mn-cs"/>
              </a:rPr>
              <a:t>:</a:t>
            </a:r>
            <a:endParaRPr lang="en-US" sz="1600" b="0" dirty="0">
              <a:cs typeface="+mn-cs"/>
            </a:endParaRPr>
          </a:p>
          <a:p>
            <a:pPr marL="609600" indent="-609600" defTabSz="914400">
              <a:buFontTx/>
              <a:buNone/>
              <a:defRPr/>
            </a:pPr>
            <a:r>
              <a:rPr lang="en-US" sz="2400" b="0" dirty="0">
                <a:cs typeface="+mn-cs"/>
              </a:rPr>
              <a:t>    </a:t>
            </a:r>
          </a:p>
          <a:p>
            <a:pPr marL="609600" indent="-609600" defTabSz="914400">
              <a:buFontTx/>
              <a:buNone/>
              <a:defRPr/>
            </a:pPr>
            <a:r>
              <a:rPr lang="en-US" sz="3200" dirty="0">
                <a:cs typeface="+mn-cs"/>
              </a:rPr>
              <a:t>          if </a:t>
            </a:r>
            <a:endParaRPr lang="en-US" sz="2400" b="0" dirty="0">
              <a:cs typeface="+mn-cs"/>
            </a:endParaRPr>
          </a:p>
          <a:p>
            <a:pPr marL="609600" indent="-609600" defTabSz="914400">
              <a:lnSpc>
                <a:spcPct val="80000"/>
              </a:lnSpc>
              <a:defRPr/>
            </a:pPr>
            <a:endParaRPr lang="en-US" sz="2400" b="0" dirty="0">
              <a:cs typeface="+mn-cs"/>
            </a:endParaRPr>
          </a:p>
          <a:p>
            <a:pPr marL="609600" indent="-609600" defTabSz="914400"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  <a:p>
            <a:pPr marL="609600" indent="-609600" defTabSz="914400"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  <a:p>
            <a:pPr marL="609600" indent="-609600" defTabSz="914400"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  <a:p>
            <a:pPr marL="0" indent="0" defTabSz="914400">
              <a:lnSpc>
                <a:spcPct val="80000"/>
              </a:lnSpc>
              <a:buNone/>
              <a:defRPr/>
            </a:pPr>
            <a:endParaRPr lang="en-US" sz="2400" dirty="0">
              <a:cs typeface="+mn-cs"/>
            </a:endParaRPr>
          </a:p>
          <a:p>
            <a:pPr marL="609600" indent="-609600" defTabSz="914400">
              <a:lnSpc>
                <a:spcPct val="8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            then…</a:t>
            </a:r>
          </a:p>
          <a:p>
            <a:pPr marL="609600" indent="-609600" defTabSz="914400">
              <a:lnSpc>
                <a:spcPct val="80000"/>
              </a:lnSpc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graphicFrame>
        <p:nvGraphicFramePr>
          <p:cNvPr id="389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805585"/>
              </p:ext>
            </p:extLst>
          </p:nvPr>
        </p:nvGraphicFramePr>
        <p:xfrm>
          <a:off x="2484438" y="2564904"/>
          <a:ext cx="3889375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2000" imgH="1181100" progId="Equation.3">
                  <p:embed/>
                </p:oleObj>
              </mc:Choice>
              <mc:Fallback>
                <p:oleObj name="Equation" r:id="rId2" imgW="2032000" imgH="1181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64904"/>
                        <a:ext cx="3889375" cy="19685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92980"/>
              </p:ext>
            </p:extLst>
          </p:nvPr>
        </p:nvGraphicFramePr>
        <p:xfrm>
          <a:off x="2483768" y="4725144"/>
          <a:ext cx="3850304" cy="47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500" imgH="203200" progId="Equation.3">
                  <p:embed/>
                </p:oleObj>
              </mc:Choice>
              <mc:Fallback>
                <p:oleObj name="Equation" r:id="rId4" imgW="1460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725144"/>
                        <a:ext cx="3850304" cy="47210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0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cs typeface="+mj-cs"/>
              </a:rPr>
              <a:t>Multi-Channel Wiener Filter (MWF)</a:t>
            </a:r>
            <a:endParaRPr lang="en-US" sz="320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1606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860032" y="1124744"/>
            <a:ext cx="4032448" cy="2376264"/>
            <a:chOff x="4572000" y="1988840"/>
            <a:chExt cx="4392488" cy="2528803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572000" y="1988840"/>
              <a:ext cx="4392488" cy="252880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760249" y="2672996"/>
              <a:ext cx="3200241" cy="1656111"/>
              <a:chOff x="467544" y="2564904"/>
              <a:chExt cx="3736973" cy="2005434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 flipH="1">
                <a:off x="1475656" y="3573016"/>
                <a:ext cx="648072" cy="2038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32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8824670"/>
                  </p:ext>
                </p:extLst>
              </p:nvPr>
            </p:nvGraphicFramePr>
            <p:xfrm>
              <a:off x="2045742" y="2791718"/>
              <a:ext cx="654050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381000" imgH="203200" progId="Equation.3">
                      <p:embed/>
                    </p:oleObj>
                  </mc:Choice>
                  <mc:Fallback>
                    <p:oleObj name="Equation" r:id="rId2" imgW="3810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5742" y="2791718"/>
                            <a:ext cx="654050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5183741"/>
                  </p:ext>
                </p:extLst>
              </p:nvPr>
            </p:nvGraphicFramePr>
            <p:xfrm>
              <a:off x="2025104" y="3357563"/>
              <a:ext cx="67468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393700" imgH="203200" progId="Equation.3">
                      <p:embed/>
                    </p:oleObj>
                  </mc:Choice>
                  <mc:Fallback>
                    <p:oleObj name="Equation" r:id="rId4" imgW="3937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5104" y="3357563"/>
                            <a:ext cx="674688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607937"/>
                  </p:ext>
                </p:extLst>
              </p:nvPr>
            </p:nvGraphicFramePr>
            <p:xfrm>
              <a:off x="2030438" y="4221088"/>
              <a:ext cx="741362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431800" imgH="203200" progId="Equation.3">
                      <p:embed/>
                    </p:oleObj>
                  </mc:Choice>
                  <mc:Fallback>
                    <p:oleObj name="Equation" r:id="rId6" imgW="4318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0438" y="4221088"/>
                            <a:ext cx="741362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6548573"/>
                  </p:ext>
                </p:extLst>
              </p:nvPr>
            </p:nvGraphicFramePr>
            <p:xfrm>
              <a:off x="467544" y="3114431"/>
              <a:ext cx="479425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79400" imgH="190500" progId="Equation.3">
                      <p:embed/>
                    </p:oleObj>
                  </mc:Choice>
                  <mc:Fallback>
                    <p:oleObj name="Equation" r:id="rId8" imgW="2794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544" y="3114431"/>
                            <a:ext cx="479425" cy="3270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2741736"/>
                  </p:ext>
                </p:extLst>
              </p:nvPr>
            </p:nvGraphicFramePr>
            <p:xfrm>
              <a:off x="2915816" y="2564904"/>
              <a:ext cx="56673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330200" imgH="203200" progId="Equation.3">
                      <p:embed/>
                    </p:oleObj>
                  </mc:Choice>
                  <mc:Fallback>
                    <p:oleObj name="Equation" r:id="rId10" imgW="3302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5816" y="2564904"/>
                            <a:ext cx="566738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Oval 36"/>
              <p:cNvSpPr/>
              <p:nvPr/>
            </p:nvSpPr>
            <p:spPr bwMode="auto">
              <a:xfrm>
                <a:off x="971600" y="3140968"/>
                <a:ext cx="554360" cy="823208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+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 bwMode="auto">
              <a:xfrm flipH="1">
                <a:off x="1469678" y="3140968"/>
                <a:ext cx="582042" cy="2880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 flipH="1" flipV="1">
                <a:off x="1475656" y="3789041"/>
                <a:ext cx="576064" cy="43204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0" name="TextBox 39"/>
              <p:cNvSpPr txBox="1"/>
              <p:nvPr/>
            </p:nvSpPr>
            <p:spPr>
              <a:xfrm>
                <a:off x="2267744" y="3573016"/>
                <a:ext cx="287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:</a:t>
                </a:r>
              </a:p>
            </p:txBody>
          </p:sp>
          <p:cxnSp>
            <p:nvCxnSpPr>
              <p:cNvPr id="41" name="Straight Connector 40"/>
              <p:cNvCxnSpPr>
                <a:endCxn id="18" idx="1"/>
              </p:cNvCxnSpPr>
              <p:nvPr/>
            </p:nvCxnSpPr>
            <p:spPr bwMode="auto">
              <a:xfrm flipV="1">
                <a:off x="2699792" y="2990132"/>
                <a:ext cx="1138355" cy="682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2771800" y="4437112"/>
                <a:ext cx="108012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2699792" y="3573016"/>
                <a:ext cx="122413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44" name="Picture 43" descr="Products31031-1200x1200-69562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462" y="3344096"/>
                <a:ext cx="365055" cy="363843"/>
              </a:xfrm>
              <a:prstGeom prst="rect">
                <a:avLst/>
              </a:prstGeom>
            </p:spPr>
          </p:pic>
        </p:grpSp>
        <p:cxnSp>
          <p:nvCxnSpPr>
            <p:cNvPr id="17" name="Straight Arrow Connector 16"/>
            <p:cNvCxnSpPr/>
            <p:nvPr/>
          </p:nvCxnSpPr>
          <p:spPr bwMode="auto">
            <a:xfrm flipH="1">
              <a:off x="4634750" y="3506122"/>
              <a:ext cx="554991" cy="168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8" name="Picture 17" descr="Products31031-1200x1200-69562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742" y="2873921"/>
              <a:ext cx="312623" cy="300466"/>
            </a:xfrm>
            <a:prstGeom prst="rect">
              <a:avLst/>
            </a:prstGeom>
          </p:spPr>
        </p:pic>
        <p:pic>
          <p:nvPicPr>
            <p:cNvPr id="19" name="Picture 18" descr="Products31031-1200x1200-69562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742" y="4011882"/>
              <a:ext cx="312623" cy="300466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 bwMode="auto">
            <a:xfrm>
              <a:off x="6956493" y="3000361"/>
              <a:ext cx="0" cy="12011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1" name="Object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1625706"/>
                </p:ext>
              </p:extLst>
            </p:nvPr>
          </p:nvGraphicFramePr>
          <p:xfrm>
            <a:off x="7039757" y="3632954"/>
            <a:ext cx="318180" cy="288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15900" imgH="203200" progId="Equation.3">
                    <p:embed/>
                  </p:oleObj>
                </mc:Choice>
                <mc:Fallback>
                  <p:oleObj name="Equation" r:id="rId13" imgW="2159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9757" y="3632954"/>
                          <a:ext cx="318180" cy="28850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 bwMode="auto">
            <a:xfrm flipV="1">
              <a:off x="7960491" y="2873921"/>
              <a:ext cx="752998" cy="6322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7960491" y="3569342"/>
              <a:ext cx="752998" cy="6322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7960491" y="2368160"/>
              <a:ext cx="752998" cy="6322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7960491" y="2115280"/>
              <a:ext cx="0" cy="7586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Block Arc 25"/>
            <p:cNvSpPr/>
            <p:nvPr/>
          </p:nvSpPr>
          <p:spPr bwMode="auto">
            <a:xfrm rot="2285580">
              <a:off x="7943547" y="2563739"/>
              <a:ext cx="310769" cy="257697"/>
            </a:xfrm>
            <a:prstGeom prst="blockArc">
              <a:avLst/>
            </a:prstGeom>
            <a:solidFill>
              <a:schemeClr val="bg1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27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5635217"/>
                </p:ext>
              </p:extLst>
            </p:nvPr>
          </p:nvGraphicFramePr>
          <p:xfrm>
            <a:off x="8199342" y="2241720"/>
            <a:ext cx="178458" cy="252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7000" imgH="177800" progId="Equation.3">
                    <p:embed/>
                  </p:oleObj>
                </mc:Choice>
                <mc:Fallback>
                  <p:oleObj name="Equation" r:id="rId15" imgW="127000" imgH="177800" progId="Equation.3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9342" y="2241720"/>
                          <a:ext cx="178458" cy="25227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Connector 27"/>
            <p:cNvCxnSpPr/>
            <p:nvPr/>
          </p:nvCxnSpPr>
          <p:spPr bwMode="auto">
            <a:xfrm>
              <a:off x="7960491" y="3063581"/>
              <a:ext cx="501999" cy="6954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9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2780530"/>
                </p:ext>
              </p:extLst>
            </p:nvPr>
          </p:nvGraphicFramePr>
          <p:xfrm>
            <a:off x="8134806" y="4211121"/>
            <a:ext cx="753949" cy="286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533400" imgH="203200" progId="Equation.3">
                    <p:embed/>
                  </p:oleObj>
                </mc:Choice>
                <mc:Fallback>
                  <p:oleObj name="Equation" r:id="rId17" imgW="533400" imgH="203200" progId="Equation.3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4806" y="4211121"/>
                          <a:ext cx="753949" cy="28681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 bwMode="auto">
            <a:xfrm flipV="1">
              <a:off x="7960491" y="3759002"/>
              <a:ext cx="501999" cy="4425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CFF66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Recap </a:t>
            </a:r>
            <a:r>
              <a:rPr lang="en-US" sz="2000" dirty="0"/>
              <a:t>1/4</a:t>
            </a:r>
            <a:endParaRPr lang="en-US" dirty="0">
              <a:cs typeface="+mj-cs"/>
            </a:endParaRP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35794"/>
            <a:ext cx="8641655" cy="528955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buNone/>
              <a:defRPr/>
            </a:pPr>
            <a:endParaRPr lang="en-US" sz="2000" b="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baseline="30000" dirty="0">
              <a:cs typeface="+mn-cs"/>
              <a:sym typeface="Symbo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450807"/>
            <a:ext cx="8640960" cy="45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488"/>
              </a:spcBef>
              <a:defRPr/>
            </a:pPr>
            <a:r>
              <a:rPr lang="en-US" sz="2800" dirty="0"/>
              <a:t>Filter-and-sum </a:t>
            </a:r>
            <a:r>
              <a:rPr lang="en-US" sz="2800" dirty="0" err="1"/>
              <a:t>Beamforming</a:t>
            </a:r>
            <a:endParaRPr lang="en-US" sz="2800" dirty="0"/>
          </a:p>
          <a:p>
            <a:pPr>
              <a:spcBef>
                <a:spcPts val="600"/>
              </a:spcBef>
              <a:defRPr/>
            </a:pPr>
            <a:endParaRPr lang="en-US" sz="2800" dirty="0"/>
          </a:p>
          <a:p>
            <a:pPr>
              <a:spcBef>
                <a:spcPts val="600"/>
              </a:spcBef>
              <a:defRPr/>
            </a:pPr>
            <a:endParaRPr lang="en-US" sz="2800" dirty="0"/>
          </a:p>
          <a:p>
            <a:pPr>
              <a:spcBef>
                <a:spcPts val="600"/>
              </a:spcBef>
              <a:defRPr/>
            </a:pPr>
            <a:r>
              <a:rPr lang="en-US" sz="2800" dirty="0"/>
              <a:t>Classification:</a:t>
            </a:r>
          </a:p>
          <a:p>
            <a:pPr lvl="1">
              <a:spcBef>
                <a:spcPts val="600"/>
              </a:spcBef>
              <a:defRPr/>
            </a:pPr>
            <a:r>
              <a:rPr lang="en-US" b="0" u="sng" dirty="0"/>
              <a:t>Fixed </a:t>
            </a:r>
            <a:r>
              <a:rPr lang="en-US" b="0" u="sng" dirty="0" err="1"/>
              <a:t>beamforming</a:t>
            </a:r>
            <a:r>
              <a:rPr lang="en-US" b="0" dirty="0"/>
              <a:t>: 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   </a:t>
            </a:r>
            <a:r>
              <a:rPr lang="en-US" b="0" dirty="0"/>
              <a:t>Data-independent, fixed filters </a:t>
            </a:r>
            <a:r>
              <a:rPr lang="en-US" b="0" dirty="0" err="1"/>
              <a:t>F</a:t>
            </a:r>
            <a:r>
              <a:rPr lang="en-US" b="0" i="1" baseline="-25000" dirty="0" err="1"/>
              <a:t>m</a:t>
            </a:r>
            <a:br>
              <a:rPr lang="en-US" b="0" dirty="0"/>
            </a:br>
            <a:r>
              <a:rPr lang="en-US" b="0" dirty="0"/>
              <a:t>   </a:t>
            </a:r>
            <a:r>
              <a:rPr lang="en-US" b="0" i="1" dirty="0"/>
              <a:t>e.g. </a:t>
            </a:r>
            <a:r>
              <a:rPr lang="en-US" b="0" dirty="0"/>
              <a:t>matched filtering, </a:t>
            </a:r>
            <a:r>
              <a:rPr lang="en-US" b="0" dirty="0" err="1"/>
              <a:t>superdirective</a:t>
            </a:r>
            <a:r>
              <a:rPr lang="en-US" b="0" dirty="0"/>
              <a:t>, …</a:t>
            </a:r>
          </a:p>
          <a:p>
            <a:pPr lvl="1">
              <a:spcBef>
                <a:spcPts val="600"/>
              </a:spcBef>
              <a:defRPr/>
            </a:pPr>
            <a:r>
              <a:rPr lang="en-US" b="0" u="sng" dirty="0"/>
              <a:t>Adaptive </a:t>
            </a:r>
            <a:r>
              <a:rPr lang="en-US" b="0" u="sng" dirty="0" err="1"/>
              <a:t>beamforming</a:t>
            </a:r>
            <a:r>
              <a:rPr lang="en-US" b="0" dirty="0"/>
              <a:t>: 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    </a:t>
            </a:r>
            <a:r>
              <a:rPr lang="en-US" b="0" dirty="0"/>
              <a:t>Data-dependent filters </a:t>
            </a:r>
            <a:r>
              <a:rPr lang="en-US" b="0" dirty="0" err="1"/>
              <a:t>F</a:t>
            </a:r>
            <a:r>
              <a:rPr lang="en-US" b="0" i="1" baseline="-25000" dirty="0" err="1"/>
              <a:t>m</a:t>
            </a:r>
            <a:br>
              <a:rPr lang="en-US" b="0" dirty="0"/>
            </a:br>
            <a:r>
              <a:rPr lang="en-US" b="0" dirty="0"/>
              <a:t>    </a:t>
            </a:r>
            <a:r>
              <a:rPr lang="en-US" b="0" i="1" dirty="0"/>
              <a:t>e.g. </a:t>
            </a:r>
            <a:r>
              <a:rPr lang="en-US" b="0" dirty="0"/>
              <a:t>LCMV-</a:t>
            </a:r>
            <a:r>
              <a:rPr lang="en-US" b="0" dirty="0" err="1"/>
              <a:t>beamformer</a:t>
            </a:r>
            <a:r>
              <a:rPr lang="en-US" b="0" dirty="0"/>
              <a:t>, generalized </a:t>
            </a:r>
            <a:r>
              <a:rPr lang="en-US" b="0" dirty="0" err="1"/>
              <a:t>sidelobe</a:t>
            </a:r>
            <a:r>
              <a:rPr lang="en-US" b="0" dirty="0"/>
              <a:t> canceler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0192" y="5085184"/>
            <a:ext cx="2232248" cy="400110"/>
          </a:xfrm>
          <a:prstGeom prst="rect">
            <a:avLst/>
          </a:prstGeom>
          <a:solidFill>
            <a:srgbClr val="800000"/>
          </a:solidFill>
          <a:ln>
            <a:solidFill>
              <a:srgbClr val="CC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CCFF66"/>
                </a:solidFill>
              </a:rPr>
              <a:t>= This chapter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0192" y="3861048"/>
            <a:ext cx="2339102" cy="400110"/>
          </a:xfrm>
          <a:prstGeom prst="rect">
            <a:avLst/>
          </a:prstGeom>
          <a:solidFill>
            <a:srgbClr val="800000"/>
          </a:solidFill>
          <a:ln>
            <a:solidFill>
              <a:srgbClr val="CCFF6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CFF66"/>
                </a:solidFill>
              </a:rPr>
              <a:t>= Previous chapter</a:t>
            </a:r>
          </a:p>
        </p:txBody>
      </p:sp>
      <p:graphicFrame>
        <p:nvGraphicFramePr>
          <p:cNvPr id="45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02604"/>
              </p:ext>
            </p:extLst>
          </p:nvPr>
        </p:nvGraphicFramePr>
        <p:xfrm>
          <a:off x="5514269" y="1124744"/>
          <a:ext cx="2082067" cy="492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63700" imgH="393700" progId="Equation.3">
                  <p:embed/>
                </p:oleObj>
              </mc:Choice>
              <mc:Fallback>
                <p:oleObj name="Equation" r:id="rId19" imgW="1663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269" y="1124744"/>
                        <a:ext cx="2082067" cy="49257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15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5345113"/>
          </a:xfrm>
        </p:spPr>
        <p:txBody>
          <a:bodyPr/>
          <a:lstStyle/>
          <a:p>
            <a:pPr marL="0" indent="0" defTabSz="914400">
              <a:lnSpc>
                <a:spcPct val="90000"/>
              </a:lnSpc>
              <a:buNone/>
              <a:defRPr/>
            </a:pPr>
            <a:r>
              <a:rPr lang="en-US" sz="2400" dirty="0">
                <a:cs typeface="+mn-cs"/>
              </a:rPr>
              <a:t>                  …then it can be shown that</a:t>
            </a:r>
          </a:p>
          <a:p>
            <a:pPr marL="609600" indent="-609600" defTabSz="914400">
              <a:lnSpc>
                <a:spcPct val="90000"/>
              </a:lnSpc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 marL="609600" indent="-609600" defTabSz="914400">
              <a:lnSpc>
                <a:spcPct val="90000"/>
              </a:lnSpc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marL="609600" indent="-609600" defTabSz="914400">
              <a:lnSpc>
                <a:spcPct val="90000"/>
              </a:lnSpc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marL="609600" indent="-609600" defTabSz="914400">
              <a:lnSpc>
                <a:spcPct val="90000"/>
              </a:lnSpc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marL="609600" indent="-609600" defTabSz="914400">
              <a:lnSpc>
                <a:spcPct val="90000"/>
              </a:lnSpc>
              <a:buFont typeface="+mj-ea"/>
              <a:buAutoNum type="circleNumDbPlain"/>
              <a:defRPr/>
            </a:pPr>
            <a:r>
              <a:rPr lang="en-US" sz="2400" dirty="0">
                <a:cs typeface="+mn-cs"/>
              </a:rPr>
              <a:t>                                      represents a  </a:t>
            </a:r>
            <a:r>
              <a:rPr lang="en-US" sz="2400" u="sng" dirty="0">
                <a:cs typeface="+mn-cs"/>
              </a:rPr>
              <a:t>spatial filtering</a:t>
            </a:r>
            <a:r>
              <a:rPr lang="en-US" sz="2400" dirty="0">
                <a:cs typeface="+mn-cs"/>
              </a:rPr>
              <a:t>  (*)</a:t>
            </a:r>
          </a:p>
          <a:p>
            <a:pPr marL="990600" lvl="1" indent="-533400" defTabSz="914400">
              <a:lnSpc>
                <a:spcPct val="80000"/>
              </a:lnSpc>
              <a:buFontTx/>
              <a:buNone/>
              <a:defRPr/>
            </a:pPr>
            <a:endParaRPr lang="en-US" sz="2000" dirty="0"/>
          </a:p>
          <a:p>
            <a:pPr marL="990600" lvl="1" indent="-533400" defTabSz="914400">
              <a:lnSpc>
                <a:spcPct val="80000"/>
              </a:lnSpc>
              <a:buFontTx/>
              <a:buNone/>
              <a:defRPr/>
            </a:pPr>
            <a:r>
              <a:rPr lang="en-US" sz="2000" dirty="0"/>
              <a:t>Compare to </a:t>
            </a:r>
            <a:r>
              <a:rPr lang="en-US" sz="2000" dirty="0" err="1"/>
              <a:t>superdirective</a:t>
            </a:r>
            <a:r>
              <a:rPr lang="en-US" sz="2000" dirty="0"/>
              <a:t> &amp; matched filter </a:t>
            </a:r>
            <a:r>
              <a:rPr lang="en-US" sz="2000" dirty="0" err="1"/>
              <a:t>beamforming</a:t>
            </a:r>
            <a:r>
              <a:rPr lang="en-US" sz="2000" dirty="0"/>
              <a:t> (Chapter-3) </a:t>
            </a:r>
          </a:p>
          <a:p>
            <a:pPr marL="990600" lvl="1" indent="-533400" defTabSz="914400">
              <a:defRPr/>
            </a:pPr>
            <a:r>
              <a:rPr lang="en-US" sz="2000" dirty="0"/>
              <a:t>Matched filter </a:t>
            </a:r>
            <a:r>
              <a:rPr lang="en-US" sz="2000" dirty="0" err="1"/>
              <a:t>beamf</a:t>
            </a:r>
            <a:r>
              <a:rPr lang="en-US" sz="2000" dirty="0"/>
              <a:t>. maximizes array gain in white noise field</a:t>
            </a:r>
          </a:p>
          <a:p>
            <a:pPr marL="990600" lvl="1" indent="-533400" defTabSz="914400">
              <a:defRPr/>
            </a:pPr>
            <a:r>
              <a:rPr lang="en-US" sz="2000" dirty="0" err="1"/>
              <a:t>Superdirective</a:t>
            </a:r>
            <a:r>
              <a:rPr lang="en-US" sz="2000" dirty="0"/>
              <a:t> </a:t>
            </a:r>
            <a:r>
              <a:rPr lang="en-US" sz="2000" dirty="0" err="1"/>
              <a:t>beamf</a:t>
            </a:r>
            <a:r>
              <a:rPr lang="en-US" sz="2000" dirty="0"/>
              <a:t>. maximizes array gain in diffuse noise field    </a:t>
            </a:r>
          </a:p>
          <a:p>
            <a:pPr marL="990600" lvl="1" indent="-533400" defTabSz="914400">
              <a:defRPr/>
            </a:pPr>
            <a:r>
              <a:rPr lang="en-US" sz="2000" dirty="0"/>
              <a:t>MWF maximizes array gain in unknown (!) noise field.  </a:t>
            </a:r>
          </a:p>
          <a:p>
            <a:pPr marL="990600" lvl="1" indent="-533400" defTabSz="914400">
              <a:buFontTx/>
              <a:buNone/>
              <a:defRPr/>
            </a:pPr>
            <a:r>
              <a:rPr lang="en-US" sz="2000" dirty="0"/>
              <a:t>MWF is operated </a:t>
            </a:r>
            <a:r>
              <a:rPr lang="en-US" sz="2000" u="sng" dirty="0"/>
              <a:t>without invoking any prior knowledge</a:t>
            </a:r>
            <a:r>
              <a:rPr lang="en-US" sz="2000" dirty="0"/>
              <a:t> (steering </a:t>
            </a:r>
          </a:p>
          <a:p>
            <a:pPr marL="990600" lvl="1" indent="-533400" defTabSz="914400">
              <a:spcBef>
                <a:spcPts val="0"/>
              </a:spcBef>
              <a:buFontTx/>
              <a:buNone/>
              <a:defRPr/>
            </a:pPr>
            <a:r>
              <a:rPr lang="en-US" sz="2000" dirty="0"/>
              <a:t>vector/noise field) !</a:t>
            </a:r>
            <a:r>
              <a:rPr lang="en-US" sz="1600" dirty="0"/>
              <a:t>   </a:t>
            </a:r>
            <a:r>
              <a:rPr lang="en-US" sz="1400" dirty="0"/>
              <a:t> </a:t>
            </a:r>
            <a:r>
              <a:rPr lang="en-US" sz="1600" dirty="0"/>
              <a:t>(the secret is in the voice activity detection… (explain))</a:t>
            </a:r>
            <a:r>
              <a:rPr lang="en-US" sz="1600" dirty="0">
                <a:cs typeface="+mn-cs"/>
              </a:rPr>
              <a:t>   </a:t>
            </a:r>
          </a:p>
          <a:p>
            <a:pPr marL="990600" lvl="1" indent="-533400" defTabSz="914400">
              <a:buFontTx/>
              <a:buNone/>
              <a:defRPr/>
            </a:pPr>
            <a:r>
              <a:rPr lang="en-US" sz="1600" dirty="0">
                <a:cs typeface="+mn-cs"/>
              </a:rPr>
              <a:t>   </a:t>
            </a:r>
          </a:p>
          <a:p>
            <a:pPr marL="609600" indent="-609600" defTabSz="914400">
              <a:spcBef>
                <a:spcPts val="0"/>
              </a:spcBef>
              <a:buFontTx/>
              <a:buNone/>
              <a:defRPr/>
            </a:pPr>
            <a:r>
              <a:rPr lang="en-US" sz="1600" b="0" dirty="0">
                <a:cs typeface="+mn-cs"/>
              </a:rPr>
              <a:t>        (*)</a:t>
            </a:r>
            <a:r>
              <a:rPr lang="en-US" sz="1600" dirty="0">
                <a:cs typeface="+mn-cs"/>
              </a:rPr>
              <a:t>  </a:t>
            </a:r>
            <a:r>
              <a:rPr lang="en-US" sz="1600" b="0" dirty="0">
                <a:cs typeface="+mn-cs"/>
              </a:rPr>
              <a:t>Note that spatial filtering can improve SNR, spectral filtering never improves SNR </a:t>
            </a:r>
          </a:p>
          <a:p>
            <a:pPr marL="609600" indent="-609600" defTabSz="914400">
              <a:spcBef>
                <a:spcPts val="0"/>
              </a:spcBef>
              <a:buFontTx/>
              <a:buNone/>
              <a:defRPr/>
            </a:pPr>
            <a:r>
              <a:rPr lang="en-US" sz="1600" b="0" dirty="0">
                <a:cs typeface="+mn-cs"/>
              </a:rPr>
              <a:t>             (at one frequency)</a:t>
            </a:r>
            <a:endParaRPr lang="en-US" sz="1800" dirty="0">
              <a:cs typeface="+mn-cs"/>
            </a:endParaRPr>
          </a:p>
        </p:txBody>
      </p:sp>
      <p:sp>
        <p:nvSpPr>
          <p:cNvPr id="2652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cs typeface="+mj-cs"/>
              </a:rPr>
              <a:t>Multi-Channel Wiener Filter (MWF)</a:t>
            </a:r>
            <a:endParaRPr lang="en-US" sz="3200"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325215"/>
              </p:ext>
            </p:extLst>
          </p:nvPr>
        </p:nvGraphicFramePr>
        <p:xfrm>
          <a:off x="2078038" y="1557338"/>
          <a:ext cx="367823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381000" progId="Equation.3">
                  <p:embed/>
                </p:oleObj>
              </mc:Choice>
              <mc:Fallback>
                <p:oleObj name="Equation" r:id="rId2" imgW="14605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1557338"/>
                        <a:ext cx="3678237" cy="8620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493176"/>
              </p:ext>
            </p:extLst>
          </p:nvPr>
        </p:nvGraphicFramePr>
        <p:xfrm>
          <a:off x="899592" y="2564904"/>
          <a:ext cx="30384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228600" progId="Equation.3">
                  <p:embed/>
                </p:oleObj>
              </mc:Choice>
              <mc:Fallback>
                <p:oleObj name="Equation" r:id="rId4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564904"/>
                        <a:ext cx="3038475" cy="5889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144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964207"/>
            <a:ext cx="8964612" cy="5345113"/>
          </a:xfrm>
        </p:spPr>
        <p:txBody>
          <a:bodyPr/>
          <a:lstStyle/>
          <a:p>
            <a:pPr marL="0" indent="0" defTabSz="914400">
              <a:lnSpc>
                <a:spcPct val="90000"/>
              </a:lnSpc>
              <a:buNone/>
              <a:defRPr/>
            </a:pPr>
            <a:r>
              <a:rPr lang="en-US" sz="2400" dirty="0">
                <a:cs typeface="+mn-cs"/>
              </a:rPr>
              <a:t>                  …then it can be shown that</a:t>
            </a:r>
          </a:p>
          <a:p>
            <a:pPr marL="609600" indent="-609600" defTabSz="914400">
              <a:lnSpc>
                <a:spcPct val="90000"/>
              </a:lnSpc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 marL="609600" indent="-609600" defTabSz="914400">
              <a:lnSpc>
                <a:spcPct val="90000"/>
              </a:lnSpc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marL="609600" indent="-609600" defTabSz="914400">
              <a:lnSpc>
                <a:spcPct val="90000"/>
              </a:lnSpc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marL="609600" indent="-609600" defTabSz="914400">
              <a:lnSpc>
                <a:spcPct val="90000"/>
              </a:lnSpc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marL="609600" indent="-609600" defTabSz="914400">
              <a:lnSpc>
                <a:spcPct val="90000"/>
              </a:lnSpc>
              <a:buFont typeface="+mj-ea"/>
              <a:buAutoNum type="circleNumDbPlain"/>
              <a:defRPr/>
            </a:pPr>
            <a:r>
              <a:rPr lang="en-US" sz="2400" dirty="0">
                <a:cs typeface="+mn-cs"/>
              </a:rPr>
              <a:t>                                      represents a  </a:t>
            </a:r>
            <a:r>
              <a:rPr lang="en-US" sz="2400" u="sng" dirty="0">
                <a:cs typeface="+mn-cs"/>
              </a:rPr>
              <a:t>spatial filtering</a:t>
            </a:r>
            <a:r>
              <a:rPr lang="en-US" sz="2400" dirty="0">
                <a:cs typeface="+mn-cs"/>
              </a:rPr>
              <a:t>  (*)</a:t>
            </a:r>
          </a:p>
          <a:p>
            <a:pPr marL="609600" indent="-609600" defTabSz="914400">
              <a:lnSpc>
                <a:spcPct val="90000"/>
              </a:lnSpc>
              <a:buFont typeface="+mj-ea"/>
              <a:buAutoNum type="circleNumDbPlain"/>
              <a:defRPr/>
            </a:pPr>
            <a:endParaRPr lang="en-US" sz="2400" dirty="0">
              <a:cs typeface="+mn-cs"/>
            </a:endParaRPr>
          </a:p>
          <a:p>
            <a:pPr marL="457200" indent="-457200" defTabSz="914400">
              <a:spcBef>
                <a:spcPts val="0"/>
              </a:spcBef>
              <a:buFont typeface="+mj-ea"/>
              <a:buAutoNum type="circleNumDbPlain"/>
              <a:defRPr/>
            </a:pPr>
            <a:r>
              <a:rPr lang="en-US" sz="2400" dirty="0"/>
              <a:t>                represents an additional </a:t>
            </a:r>
            <a:r>
              <a:rPr lang="en-US" sz="2400" u="sng" dirty="0"/>
              <a:t>spectral ‘post-filter’</a:t>
            </a:r>
            <a:endParaRPr lang="en-US" sz="2400" dirty="0"/>
          </a:p>
          <a:p>
            <a:pPr marL="990600" lvl="1" indent="-533400" defTabSz="914400">
              <a:spcBef>
                <a:spcPts val="1680"/>
              </a:spcBef>
              <a:buFontTx/>
              <a:buNone/>
              <a:defRPr/>
            </a:pPr>
            <a:r>
              <a:rPr lang="en-US" sz="2000" dirty="0"/>
              <a:t>        i.e. single-channel Wiener estimate of S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dirty="0" err="1"/>
              <a:t>ω</a:t>
            </a:r>
            <a:r>
              <a:rPr lang="en-US" sz="2000" dirty="0"/>
              <a:t>) </a:t>
            </a:r>
            <a:r>
              <a:rPr lang="en-US" sz="1600" dirty="0"/>
              <a:t>(Chapter-2 p.9)</a:t>
            </a:r>
            <a:r>
              <a:rPr lang="en-US" sz="2000" dirty="0"/>
              <a:t>         applied to output signal of spatial filter</a:t>
            </a:r>
            <a:r>
              <a:rPr lang="en-US" sz="1800" b="1" dirty="0"/>
              <a:t>  </a:t>
            </a:r>
            <a:r>
              <a:rPr lang="en-US" sz="1800" dirty="0"/>
              <a:t>(...prove it!)</a:t>
            </a:r>
          </a:p>
          <a:p>
            <a:pPr marL="990600" lvl="1" indent="-533400" defTabSz="914400">
              <a:spcBef>
                <a:spcPts val="1680"/>
              </a:spcBef>
              <a:buFontTx/>
              <a:buNone/>
              <a:defRPr/>
            </a:pPr>
            <a:endParaRPr lang="en-US" sz="1800" dirty="0">
              <a:cs typeface="+mn-cs"/>
            </a:endParaRPr>
          </a:p>
          <a:p>
            <a:pPr marL="990600" lvl="1" indent="-533400" defTabSz="914400">
              <a:spcBef>
                <a:spcPts val="1680"/>
              </a:spcBef>
              <a:buFontTx/>
              <a:buNone/>
              <a:defRPr/>
            </a:pPr>
            <a:endParaRPr lang="en-US" sz="1800" dirty="0">
              <a:cs typeface="+mn-cs"/>
            </a:endParaRPr>
          </a:p>
          <a:p>
            <a:pPr marL="990600" lvl="1" indent="-533400" defTabSz="914400">
              <a:spcBef>
                <a:spcPts val="1680"/>
              </a:spcBef>
              <a:buFontTx/>
              <a:buNone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652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cs typeface="+mj-cs"/>
              </a:rPr>
              <a:t>Multi-Channel Wiener Filter (MWF)</a:t>
            </a:r>
            <a:endParaRPr lang="en-US" sz="3200"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575729"/>
              </p:ext>
            </p:extLst>
          </p:nvPr>
        </p:nvGraphicFramePr>
        <p:xfrm>
          <a:off x="1259632" y="4725144"/>
          <a:ext cx="7582570" cy="145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67200" imgH="1092200" progId="Equation.3">
                  <p:embed/>
                </p:oleObj>
              </mc:Choice>
              <mc:Fallback>
                <p:oleObj name="Equation" r:id="rId2" imgW="42672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725144"/>
                        <a:ext cx="7582570" cy="145412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183125"/>
              </p:ext>
            </p:extLst>
          </p:nvPr>
        </p:nvGraphicFramePr>
        <p:xfrm>
          <a:off x="899592" y="3284984"/>
          <a:ext cx="936104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140" imgH="203112" progId="Equation.3">
                  <p:embed/>
                </p:oleObj>
              </mc:Choice>
              <mc:Fallback>
                <p:oleObj name="Equation" r:id="rId4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84984"/>
                        <a:ext cx="936104" cy="4762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282866"/>
              </p:ext>
            </p:extLst>
          </p:nvPr>
        </p:nvGraphicFramePr>
        <p:xfrm>
          <a:off x="2078038" y="1557338"/>
          <a:ext cx="367823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500" imgH="381000" progId="Equation.3">
                  <p:embed/>
                </p:oleObj>
              </mc:Choice>
              <mc:Fallback>
                <p:oleObj name="Equation" r:id="rId6" imgW="14605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1557338"/>
                        <a:ext cx="3678237" cy="8620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641539"/>
              </p:ext>
            </p:extLst>
          </p:nvPr>
        </p:nvGraphicFramePr>
        <p:xfrm>
          <a:off x="899592" y="2564904"/>
          <a:ext cx="30384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228600" progId="Equation.3">
                  <p:embed/>
                </p:oleObj>
              </mc:Choice>
              <mc:Fallback>
                <p:oleObj name="Equation" r:id="rId8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564904"/>
                        <a:ext cx="3038475" cy="5889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37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cs typeface="+mj-cs"/>
              </a:rPr>
              <a:t>Multi-Channel Wiener Filter (MWF)</a:t>
            </a:r>
            <a:endParaRPr lang="en-US" sz="3200">
              <a:cs typeface="+mj-cs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63786"/>
            <a:ext cx="8588375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16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Correlation matrices                                                     </a:t>
            </a:r>
          </a:p>
          <a:p>
            <a:pPr marL="400050" lvl="1" indent="0">
              <a:lnSpc>
                <a:spcPct val="90000"/>
              </a:lnSpc>
              <a:buNone/>
              <a:defRPr/>
            </a:pPr>
            <a:endParaRPr lang="en-US" b="0" dirty="0">
              <a:cs typeface="+mn-cs"/>
            </a:endParaRPr>
          </a:p>
          <a:p>
            <a:pPr marL="400050" lvl="1" indent="0">
              <a:lnSpc>
                <a:spcPct val="90000"/>
              </a:lnSpc>
              <a:buNone/>
              <a:defRPr/>
            </a:pPr>
            <a:endParaRPr lang="en-US" dirty="0">
              <a:cs typeface="+mn-cs"/>
            </a:endParaRPr>
          </a:p>
          <a:p>
            <a:pPr marL="400050" lvl="1" indent="0">
              <a:spcBef>
                <a:spcPts val="600"/>
              </a:spcBef>
              <a:buNone/>
              <a:defRPr/>
            </a:pPr>
            <a:r>
              <a:rPr lang="en-US" b="0" dirty="0">
                <a:cs typeface="+mn-cs"/>
              </a:rPr>
              <a:t>are estimated in each frame by averaging over a number of previous frames, possibly with exponential weighting, i.e.</a:t>
            </a: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35673"/>
              </p:ext>
            </p:extLst>
          </p:nvPr>
        </p:nvGraphicFramePr>
        <p:xfrm>
          <a:off x="1259632" y="2492896"/>
          <a:ext cx="41608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215900" progId="Equation.3">
                  <p:embed/>
                </p:oleObj>
              </mc:Choice>
              <mc:Fallback>
                <p:oleObj name="Equation" r:id="rId2" imgW="2057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492896"/>
                        <a:ext cx="4160838" cy="4381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780815"/>
              </p:ext>
            </p:extLst>
          </p:nvPr>
        </p:nvGraphicFramePr>
        <p:xfrm>
          <a:off x="855663" y="4210050"/>
          <a:ext cx="5027612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600" imgH="584200" progId="Equation.3">
                  <p:embed/>
                </p:oleObj>
              </mc:Choice>
              <mc:Fallback>
                <p:oleObj name="Equation" r:id="rId4" imgW="21336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4210050"/>
                        <a:ext cx="5027612" cy="13795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295932"/>
              </p:ext>
            </p:extLst>
          </p:nvPr>
        </p:nvGraphicFramePr>
        <p:xfrm>
          <a:off x="1259632" y="1231478"/>
          <a:ext cx="69072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16300" imgH="266700" progId="Equation.3">
                  <p:embed/>
                </p:oleObj>
              </mc:Choice>
              <mc:Fallback>
                <p:oleObj name="Equation" r:id="rId6" imgW="3416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31478"/>
                        <a:ext cx="6907213" cy="541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93136" y="4653136"/>
            <a:ext cx="3076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Update in </a:t>
            </a:r>
            <a:r>
              <a:rPr lang="en-US" sz="1600" b="0" dirty="0" err="1"/>
              <a:t>speech+noise</a:t>
            </a:r>
            <a:r>
              <a:rPr lang="en-US" sz="1600" b="0" dirty="0"/>
              <a:t> frames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1739" y="5157192"/>
            <a:ext cx="2739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Update in noise-only frames</a:t>
            </a:r>
          </a:p>
        </p:txBody>
      </p:sp>
    </p:spTree>
    <p:extLst>
      <p:ext uri="{BB962C8B-B14F-4D97-AF65-F5344CB8AC3E}">
        <p14:creationId xmlns:p14="http://schemas.microsoft.com/office/powerpoint/2010/main" val="334233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cs typeface="+mj-cs"/>
              </a:rPr>
              <a:t>Multi-Channel Wiener Filter (MWF)</a:t>
            </a:r>
            <a:endParaRPr lang="en-US" sz="3200">
              <a:cs typeface="+mj-cs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35050"/>
            <a:ext cx="8839200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16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Note that </a:t>
            </a:r>
            <a:r>
              <a:rPr lang="en-US" sz="1600" b="0" dirty="0">
                <a:cs typeface="+mn-cs"/>
              </a:rPr>
              <a:t>(in the above formula)</a:t>
            </a: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0" dirty="0">
                <a:cs typeface="+mn-cs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  <a:defRPr/>
            </a:pPr>
            <a:r>
              <a:rPr lang="en-US" sz="2400" b="0" dirty="0">
                <a:cs typeface="+mn-cs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400" b="0" dirty="0">
                <a:cs typeface="+mn-cs"/>
              </a:rPr>
              <a:t>    is a positive-definite </a:t>
            </a:r>
            <a:r>
              <a:rPr lang="en-US" sz="2400" b="0" u="sng" dirty="0">
                <a:cs typeface="+mn-cs"/>
              </a:rPr>
              <a:t>rank-1</a:t>
            </a:r>
            <a:r>
              <a:rPr lang="en-US" sz="2400" b="0" dirty="0">
                <a:cs typeface="+mn-cs"/>
              </a:rPr>
              <a:t> matrix, whereas </a:t>
            </a:r>
            <a:r>
              <a:rPr lang="en-US" sz="1600" b="0" dirty="0">
                <a:cs typeface="+mn-cs"/>
              </a:rPr>
              <a:t>(with estimated matrices)</a:t>
            </a:r>
            <a:endParaRPr lang="en-US" sz="2400" b="0" dirty="0">
              <a:cs typeface="+mn-cs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>
              <a:cs typeface="+mn-cs"/>
            </a:endParaRPr>
          </a:p>
          <a:p>
            <a:pPr marL="57150" indent="0">
              <a:lnSpc>
                <a:spcPct val="90000"/>
              </a:lnSpc>
              <a:spcBef>
                <a:spcPts val="1176"/>
              </a:spcBef>
              <a:buNone/>
              <a:defRPr/>
            </a:pPr>
            <a:r>
              <a:rPr lang="en-US" b="0" dirty="0">
                <a:cs typeface="+mn-cs"/>
              </a:rPr>
              <a:t>   </a:t>
            </a:r>
            <a:r>
              <a:rPr lang="en-US" sz="2400" b="0" dirty="0">
                <a:cs typeface="+mn-cs"/>
              </a:rPr>
              <a:t>i</a:t>
            </a:r>
            <a:r>
              <a:rPr lang="en-US" sz="2400" b="0" dirty="0"/>
              <a:t>s generally not rank-1, and often not positive-definite</a:t>
            </a:r>
            <a:endParaRPr lang="en-US" sz="2400" b="0" dirty="0">
              <a:cs typeface="+mn-cs"/>
            </a:endParaRPr>
          </a:p>
          <a:p>
            <a:pPr marL="57150" indent="0">
              <a:lnSpc>
                <a:spcPct val="90000"/>
              </a:lnSpc>
              <a:buNone/>
              <a:defRPr/>
            </a:pPr>
            <a:r>
              <a:rPr lang="en-US" sz="2400" b="0" dirty="0"/>
              <a:t>   Hence </a:t>
            </a:r>
          </a:p>
          <a:p>
            <a:pPr marL="57150" indent="0">
              <a:lnSpc>
                <a:spcPct val="90000"/>
              </a:lnSpc>
              <a:buNone/>
              <a:defRPr/>
            </a:pPr>
            <a:endParaRPr lang="en-US" sz="2400" b="0" dirty="0"/>
          </a:p>
          <a:p>
            <a:pPr marL="57150" indent="0">
              <a:lnSpc>
                <a:spcPct val="90000"/>
              </a:lnSpc>
              <a:buNone/>
              <a:defRPr/>
            </a:pPr>
            <a:r>
              <a:rPr lang="en-US" sz="2400" b="0" dirty="0"/>
              <a:t>   </a:t>
            </a:r>
          </a:p>
          <a:p>
            <a:pPr marL="57150" indent="0">
              <a:lnSpc>
                <a:spcPct val="90000"/>
              </a:lnSpc>
              <a:buNone/>
              <a:defRPr/>
            </a:pPr>
            <a:r>
              <a:rPr lang="en-US" sz="2400" b="0" dirty="0"/>
              <a:t>    generally provides a poor filter estimate..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graphicFrame>
        <p:nvGraphicFramePr>
          <p:cNvPr id="378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471279"/>
              </p:ext>
            </p:extLst>
          </p:nvPr>
        </p:nvGraphicFramePr>
        <p:xfrm>
          <a:off x="1259632" y="2348880"/>
          <a:ext cx="66008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43300" imgH="419100" progId="Equation.3">
                  <p:embed/>
                </p:oleObj>
              </mc:Choice>
              <mc:Fallback>
                <p:oleObj name="Equation" r:id="rId2" imgW="3543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348880"/>
                        <a:ext cx="6600825" cy="7826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17468"/>
              </p:ext>
            </p:extLst>
          </p:nvPr>
        </p:nvGraphicFramePr>
        <p:xfrm>
          <a:off x="1259632" y="3645024"/>
          <a:ext cx="12842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5000" imgH="228600" progId="Equation.3">
                  <p:embed/>
                </p:oleObj>
              </mc:Choice>
              <mc:Fallback>
                <p:oleObj name="Equation" r:id="rId4" imgW="63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45024"/>
                        <a:ext cx="1284287" cy="4635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680689"/>
              </p:ext>
            </p:extLst>
          </p:nvPr>
        </p:nvGraphicFramePr>
        <p:xfrm>
          <a:off x="1259632" y="5085184"/>
          <a:ext cx="30305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98600" imgH="266700" progId="Equation.3">
                  <p:embed/>
                </p:oleObj>
              </mc:Choice>
              <mc:Fallback>
                <p:oleObj name="Equation" r:id="rId6" imgW="1498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085184"/>
                        <a:ext cx="3030538" cy="5397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73740"/>
              </p:ext>
            </p:extLst>
          </p:nvPr>
        </p:nvGraphicFramePr>
        <p:xfrm>
          <a:off x="1259632" y="1231478"/>
          <a:ext cx="69072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16300" imgH="266700" progId="Equation.3">
                  <p:embed/>
                </p:oleObj>
              </mc:Choice>
              <mc:Fallback>
                <p:oleObj name="Equation" r:id="rId8" imgW="3416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31478"/>
                        <a:ext cx="6907213" cy="541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19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cs typeface="+mj-cs"/>
              </a:rPr>
              <a:t>Multi-Channel Wiener Filter (MWF)</a:t>
            </a:r>
            <a:endParaRPr lang="en-US" sz="3200">
              <a:cs typeface="+mj-cs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35050"/>
            <a:ext cx="8588375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16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b="0" dirty="0">
                <a:cs typeface="+mn-cs"/>
              </a:rPr>
              <a:t>A better procedure (v1.0) could be as follows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0" dirty="0">
                <a:cs typeface="+mn-cs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  <a:defRPr/>
            </a:pPr>
            <a:r>
              <a:rPr lang="en-US" sz="2400" b="0" dirty="0">
                <a:cs typeface="+mn-cs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400" b="0" dirty="0">
                <a:cs typeface="+mn-cs"/>
              </a:rPr>
              <a:t>    where </a:t>
            </a:r>
            <a:r>
              <a:rPr lang="en-US" sz="2400" b="0" dirty="0" err="1">
                <a:cs typeface="+mn-cs"/>
              </a:rPr>
              <a:t>ϕ</a:t>
            </a:r>
            <a:r>
              <a:rPr lang="en-US" sz="2400" b="0" baseline="-25000" dirty="0" err="1">
                <a:cs typeface="+mn-cs"/>
              </a:rPr>
              <a:t>speech</a:t>
            </a:r>
            <a:r>
              <a:rPr lang="en-US" sz="2400" b="0" dirty="0">
                <a:cs typeface="+mn-cs"/>
              </a:rPr>
              <a:t> is a </a:t>
            </a:r>
            <a:r>
              <a:rPr lang="en-US" sz="2400" b="0" u="sng" dirty="0">
                <a:cs typeface="+mn-cs"/>
              </a:rPr>
              <a:t>rank-1</a:t>
            </a:r>
            <a:r>
              <a:rPr lang="en-US" sz="2400" b="0" dirty="0">
                <a:cs typeface="+mn-cs"/>
              </a:rPr>
              <a:t> matrix estimated </a:t>
            </a:r>
            <a:r>
              <a:rPr lang="en-US" sz="1800" b="0" dirty="0">
                <a:cs typeface="+mn-cs"/>
              </a:rPr>
              <a:t>(in each frame) </a:t>
            </a:r>
            <a:r>
              <a:rPr lang="en-US" sz="2400" b="0" dirty="0">
                <a:cs typeface="+mn-cs"/>
              </a:rPr>
              <a:t>as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>
              <a:cs typeface="+mn-cs"/>
            </a:endParaRPr>
          </a:p>
          <a:p>
            <a:pPr marL="57150" indent="0">
              <a:lnSpc>
                <a:spcPct val="90000"/>
              </a:lnSpc>
              <a:spcBef>
                <a:spcPts val="1176"/>
              </a:spcBef>
              <a:buNone/>
              <a:defRPr/>
            </a:pPr>
            <a:r>
              <a:rPr lang="en-US" b="0" dirty="0">
                <a:cs typeface="+mn-cs"/>
              </a:rPr>
              <a:t>   </a:t>
            </a:r>
          </a:p>
          <a:p>
            <a:pPr marL="57150" indent="0">
              <a:lnSpc>
                <a:spcPct val="90000"/>
              </a:lnSpc>
              <a:spcBef>
                <a:spcPts val="1176"/>
              </a:spcBef>
              <a:buNone/>
              <a:defRPr/>
            </a:pPr>
            <a:endParaRPr lang="en-US" b="0" dirty="0">
              <a:cs typeface="+mn-cs"/>
            </a:endParaRPr>
          </a:p>
          <a:p>
            <a:pPr marL="57150" indent="0">
              <a:lnSpc>
                <a:spcPct val="90000"/>
              </a:lnSpc>
              <a:spcBef>
                <a:spcPts val="1176"/>
              </a:spcBef>
              <a:buNone/>
              <a:defRPr/>
            </a:pPr>
            <a:endParaRPr lang="en-US" b="0" dirty="0">
              <a:cs typeface="+mn-cs"/>
            </a:endParaRPr>
          </a:p>
          <a:p>
            <a:pPr marL="57150" indent="0">
              <a:lnSpc>
                <a:spcPct val="90000"/>
              </a:lnSpc>
              <a:spcBef>
                <a:spcPts val="1176"/>
              </a:spcBef>
              <a:buNone/>
              <a:defRPr/>
            </a:pPr>
            <a:endParaRPr lang="en-US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496975"/>
              </p:ext>
            </p:extLst>
          </p:nvPr>
        </p:nvGraphicFramePr>
        <p:xfrm>
          <a:off x="1259632" y="4077072"/>
          <a:ext cx="4416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368300" progId="Equation.3">
                  <p:embed/>
                </p:oleObj>
              </mc:Choice>
              <mc:Fallback>
                <p:oleObj name="Equation" r:id="rId2" imgW="2184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77072"/>
                        <a:ext cx="4416425" cy="7461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814172"/>
              </p:ext>
            </p:extLst>
          </p:nvPr>
        </p:nvGraphicFramePr>
        <p:xfrm>
          <a:off x="1259632" y="2708920"/>
          <a:ext cx="2438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500" imgH="266700" progId="Equation.3">
                  <p:embed/>
                </p:oleObj>
              </mc:Choice>
              <mc:Fallback>
                <p:oleObj name="Equation" r:id="rId4" imgW="1206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708920"/>
                        <a:ext cx="2438400" cy="5397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611295"/>
              </p:ext>
            </p:extLst>
          </p:nvPr>
        </p:nvGraphicFramePr>
        <p:xfrm>
          <a:off x="1259632" y="1231478"/>
          <a:ext cx="69072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16300" imgH="266700" progId="Equation.3">
                  <p:embed/>
                </p:oleObj>
              </mc:Choice>
              <mc:Fallback>
                <p:oleObj name="Equation" r:id="rId6" imgW="3416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31478"/>
                        <a:ext cx="6907213" cy="541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38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cs typeface="+mj-cs"/>
              </a:rPr>
              <a:t>Multi-Channel Wiener Filter (MWF)</a:t>
            </a:r>
            <a:endParaRPr lang="en-US" sz="3200">
              <a:cs typeface="+mj-cs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80728"/>
            <a:ext cx="8588375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16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2400" b="0" dirty="0">
                <a:cs typeface="+mn-cs"/>
              </a:rPr>
              <a:t>An even better procedure (v2.0) is as follows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0" dirty="0">
                <a:cs typeface="+mn-cs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  <a:defRPr/>
            </a:pPr>
            <a:r>
              <a:rPr lang="en-US" sz="2400" b="0" dirty="0">
                <a:cs typeface="+mn-cs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400" b="0" dirty="0">
                <a:cs typeface="+mn-cs"/>
              </a:rPr>
              <a:t>    where </a:t>
            </a:r>
            <a:r>
              <a:rPr lang="en-US" sz="2400" b="0" dirty="0" err="1">
                <a:cs typeface="+mn-cs"/>
              </a:rPr>
              <a:t>ϕ</a:t>
            </a:r>
            <a:r>
              <a:rPr lang="en-US" sz="2400" b="0" baseline="-25000" dirty="0" err="1">
                <a:cs typeface="+mn-cs"/>
              </a:rPr>
              <a:t>speech</a:t>
            </a:r>
            <a:r>
              <a:rPr lang="en-US" sz="2400" b="0" dirty="0">
                <a:cs typeface="+mn-cs"/>
              </a:rPr>
              <a:t> is a </a:t>
            </a:r>
            <a:r>
              <a:rPr lang="en-US" sz="2400" b="0" u="sng" dirty="0">
                <a:cs typeface="+mn-cs"/>
              </a:rPr>
              <a:t>rank-1</a:t>
            </a:r>
            <a:r>
              <a:rPr lang="en-US" sz="2400" b="0" dirty="0">
                <a:cs typeface="+mn-cs"/>
              </a:rPr>
              <a:t> matrix estimated </a:t>
            </a:r>
            <a:r>
              <a:rPr lang="en-US" sz="1800" b="0" dirty="0">
                <a:cs typeface="+mn-cs"/>
              </a:rPr>
              <a:t>(in each frame) </a:t>
            </a:r>
            <a:r>
              <a:rPr lang="en-US" sz="2400" b="0" dirty="0">
                <a:cs typeface="+mn-cs"/>
              </a:rPr>
              <a:t>as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>
              <a:cs typeface="+mn-cs"/>
            </a:endParaRPr>
          </a:p>
          <a:p>
            <a:pPr marL="57150" indent="0">
              <a:lnSpc>
                <a:spcPct val="90000"/>
              </a:lnSpc>
              <a:spcBef>
                <a:spcPts val="1176"/>
              </a:spcBef>
              <a:buNone/>
              <a:defRPr/>
            </a:pPr>
            <a:r>
              <a:rPr lang="en-US" b="0" dirty="0">
                <a:cs typeface="+mn-cs"/>
              </a:rPr>
              <a:t>   </a:t>
            </a:r>
          </a:p>
          <a:p>
            <a:pPr marL="57150" indent="0">
              <a:lnSpc>
                <a:spcPct val="90000"/>
              </a:lnSpc>
              <a:spcBef>
                <a:spcPts val="1176"/>
              </a:spcBef>
              <a:buNone/>
              <a:defRPr/>
            </a:pPr>
            <a:r>
              <a:rPr lang="en-US" b="0" dirty="0">
                <a:cs typeface="+mn-cs"/>
              </a:rPr>
              <a:t>   </a:t>
            </a:r>
            <a:r>
              <a:rPr lang="en-US" sz="2400" b="0" dirty="0">
                <a:cs typeface="+mn-cs"/>
              </a:rPr>
              <a:t>which now also includes a ‘noise whitening’ operation</a:t>
            </a:r>
            <a:endParaRPr lang="en-US" b="0" dirty="0">
              <a:cs typeface="+mn-cs"/>
            </a:endParaRPr>
          </a:p>
          <a:p>
            <a:pPr marL="5715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b="0" dirty="0">
                <a:cs typeface="+mn-cs"/>
              </a:rPr>
              <a:t>   </a:t>
            </a:r>
            <a:r>
              <a:rPr lang="en-US" sz="1600" b="0" dirty="0">
                <a:cs typeface="+mn-cs"/>
              </a:rPr>
              <a:t>(making the estimation also immune to, for instance, </a:t>
            </a:r>
            <a:r>
              <a:rPr lang="en-US" sz="1600" b="0" dirty="0" err="1">
                <a:cs typeface="+mn-cs"/>
              </a:rPr>
              <a:t>scalings</a:t>
            </a:r>
            <a:r>
              <a:rPr lang="en-US" sz="1600" b="0" dirty="0">
                <a:cs typeface="+mn-cs"/>
              </a:rPr>
              <a:t> of the microphone signals)</a:t>
            </a:r>
            <a:endParaRPr lang="en-US" b="0" dirty="0">
              <a:cs typeface="+mn-cs"/>
            </a:endParaRPr>
          </a:p>
          <a:p>
            <a:pPr marL="57150" indent="0">
              <a:lnSpc>
                <a:spcPct val="90000"/>
              </a:lnSpc>
              <a:spcBef>
                <a:spcPts val="1176"/>
              </a:spcBef>
              <a:buNone/>
              <a:defRPr/>
            </a:pPr>
            <a:endParaRPr lang="en-US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644240"/>
              </p:ext>
            </p:extLst>
          </p:nvPr>
        </p:nvGraphicFramePr>
        <p:xfrm>
          <a:off x="1259632" y="4005064"/>
          <a:ext cx="7637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02100" imgH="368300" progId="Equation.3">
                  <p:embed/>
                </p:oleObj>
              </mc:Choice>
              <mc:Fallback>
                <p:oleObj name="Equation" r:id="rId3" imgW="4102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05064"/>
                        <a:ext cx="7637463" cy="685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888785"/>
              </p:ext>
            </p:extLst>
          </p:nvPr>
        </p:nvGraphicFramePr>
        <p:xfrm>
          <a:off x="1259632" y="1231478"/>
          <a:ext cx="69072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16300" imgH="266700" progId="Equation.3">
                  <p:embed/>
                </p:oleObj>
              </mc:Choice>
              <mc:Fallback>
                <p:oleObj name="Equation" r:id="rId5" imgW="3416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31478"/>
                        <a:ext cx="6907213" cy="541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02877"/>
              </p:ext>
            </p:extLst>
          </p:nvPr>
        </p:nvGraphicFramePr>
        <p:xfrm>
          <a:off x="1259632" y="2708920"/>
          <a:ext cx="2438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06500" imgH="266700" progId="Equation.3">
                  <p:embed/>
                </p:oleObj>
              </mc:Choice>
              <mc:Fallback>
                <p:oleObj name="Equation" r:id="rId7" imgW="1206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708920"/>
                        <a:ext cx="2438400" cy="5397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17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cs typeface="+mj-cs"/>
              </a:rPr>
              <a:t>Multi-Channel Wiener Filter (MWF)</a:t>
            </a:r>
            <a:endParaRPr lang="en-US" sz="3200">
              <a:cs typeface="+mj-cs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63786"/>
            <a:ext cx="8588375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16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Solution is (for v2.0) is based on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0" dirty="0">
                <a:cs typeface="+mn-cs"/>
              </a:rPr>
              <a:t>          </a:t>
            </a:r>
            <a:r>
              <a:rPr lang="en-US" sz="2400" dirty="0">
                <a:cs typeface="+mn-cs"/>
              </a:rPr>
              <a:t>Generalized Eigenvalue Decomposition</a:t>
            </a:r>
            <a:r>
              <a:rPr lang="en-US" sz="2400" b="0" dirty="0">
                <a:cs typeface="+mn-cs"/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0" dirty="0">
                <a:cs typeface="+mn-cs"/>
              </a:rPr>
              <a:t>    of matrix pair {</a:t>
            </a:r>
            <a:r>
              <a:rPr lang="en-US" sz="2400" b="0" dirty="0" err="1"/>
              <a:t>ϕ^</a:t>
            </a:r>
            <a:r>
              <a:rPr lang="en-US" sz="2400" b="0" baseline="-25000" dirty="0" err="1"/>
              <a:t>s&amp;n</a:t>
            </a:r>
            <a:r>
              <a:rPr lang="en-US" sz="2400" b="0" baseline="-25000" dirty="0"/>
              <a:t>,</a:t>
            </a:r>
            <a:r>
              <a:rPr lang="en-US" sz="2400" b="0" dirty="0"/>
              <a:t> </a:t>
            </a:r>
            <a:r>
              <a:rPr lang="en-US" sz="2400" b="0" dirty="0" err="1"/>
              <a:t>ϕ^</a:t>
            </a:r>
            <a:r>
              <a:rPr lang="en-US" sz="2400" b="0" baseline="-25000" dirty="0" err="1"/>
              <a:t>noise</a:t>
            </a:r>
            <a:r>
              <a:rPr lang="en-US" sz="2400" b="0" dirty="0"/>
              <a:t>} :</a:t>
            </a: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0" dirty="0">
                <a:cs typeface="+mn-cs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  <a:defRPr/>
            </a:pPr>
            <a:r>
              <a:rPr lang="en-US" sz="2400" b="0" dirty="0">
                <a:cs typeface="+mn-cs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400" b="0" dirty="0">
                <a:cs typeface="+mn-cs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46366"/>
              </p:ext>
            </p:extLst>
          </p:nvPr>
        </p:nvGraphicFramePr>
        <p:xfrm>
          <a:off x="1259632" y="3212976"/>
          <a:ext cx="6154738" cy="301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500" imgH="1892300" progId="Equation.3">
                  <p:embed/>
                </p:oleObj>
              </mc:Choice>
              <mc:Fallback>
                <p:oleObj name="Equation" r:id="rId2" imgW="3873500" imgH="189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212976"/>
                        <a:ext cx="6154738" cy="30114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109345"/>
              </p:ext>
            </p:extLst>
          </p:nvPr>
        </p:nvGraphicFramePr>
        <p:xfrm>
          <a:off x="1259632" y="1231478"/>
          <a:ext cx="69072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16300" imgH="266700" progId="Equation.3">
                  <p:embed/>
                </p:oleObj>
              </mc:Choice>
              <mc:Fallback>
                <p:oleObj name="Equation" r:id="rId4" imgW="3416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31478"/>
                        <a:ext cx="6907213" cy="541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72200" y="3356992"/>
            <a:ext cx="2306341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 err="1"/>
              <a:t>a.k.a</a:t>
            </a:r>
            <a:r>
              <a:rPr lang="en-US" sz="1800" b="0" dirty="0"/>
              <a:t> </a:t>
            </a:r>
          </a:p>
          <a:p>
            <a:pPr algn="ctr"/>
            <a:r>
              <a:rPr lang="en-US" sz="1800" b="0" dirty="0"/>
              <a:t>‘joint </a:t>
            </a:r>
            <a:r>
              <a:rPr lang="en-US" sz="1800" b="0" dirty="0" err="1"/>
              <a:t>diagonalization</a:t>
            </a:r>
            <a:r>
              <a:rPr lang="en-US" sz="1800" b="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77807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cs typeface="+mj-cs"/>
              </a:rPr>
              <a:t>Multi-Channel Wiener Filter (MWF)</a:t>
            </a:r>
            <a:endParaRPr lang="en-US" sz="3200">
              <a:cs typeface="+mj-cs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75754"/>
            <a:ext cx="8588375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1600" b="0" dirty="0"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With this </a:t>
            </a:r>
            <a:r>
              <a:rPr lang="en-US" sz="2400" b="0" dirty="0" err="1"/>
              <a:t>ϕ</a:t>
            </a:r>
            <a:r>
              <a:rPr lang="en-US" sz="2400" b="0" baseline="-25000" dirty="0" err="1"/>
              <a:t>speech</a:t>
            </a:r>
            <a:r>
              <a:rPr lang="en-US" sz="2400" b="0" baseline="-25000" dirty="0"/>
              <a:t> </a:t>
            </a:r>
            <a:r>
              <a:rPr lang="en-US" sz="2400" b="0" dirty="0"/>
              <a:t>(in v2.0) becomes </a:t>
            </a:r>
            <a:r>
              <a:rPr lang="en-US" sz="1800" b="0" dirty="0"/>
              <a:t>(proof omitted)</a:t>
            </a: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400" b="0" dirty="0">
                <a:cs typeface="+mn-cs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lang="en-US" sz="2400" b="0" dirty="0">
                <a:cs typeface="+mn-cs"/>
              </a:rPr>
              <a:t>    and then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692743"/>
              </p:ext>
            </p:extLst>
          </p:nvPr>
        </p:nvGraphicFramePr>
        <p:xfrm>
          <a:off x="1259632" y="3573016"/>
          <a:ext cx="5056187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900" imgH="1231900" progId="Equation.3">
                  <p:embed/>
                </p:oleObj>
              </mc:Choice>
              <mc:Fallback>
                <p:oleObj name="Equation" r:id="rId2" imgW="2501900" imgH="1231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573016"/>
                        <a:ext cx="5056187" cy="24939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39406"/>
              </p:ext>
            </p:extLst>
          </p:nvPr>
        </p:nvGraphicFramePr>
        <p:xfrm>
          <a:off x="1259632" y="1231478"/>
          <a:ext cx="69072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16300" imgH="266700" progId="Equation.3">
                  <p:embed/>
                </p:oleObj>
              </mc:Choice>
              <mc:Fallback>
                <p:oleObj name="Equation" r:id="rId4" imgW="3416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31478"/>
                        <a:ext cx="6907213" cy="541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794751"/>
              </p:ext>
            </p:extLst>
          </p:nvPr>
        </p:nvGraphicFramePr>
        <p:xfrm>
          <a:off x="1259632" y="2348880"/>
          <a:ext cx="69643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81500" imgH="457200" progId="Equation.3">
                  <p:embed/>
                </p:oleObj>
              </mc:Choice>
              <mc:Fallback>
                <p:oleObj name="Equation" r:id="rId6" imgW="438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348880"/>
                        <a:ext cx="6964363" cy="7254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6055422" y="404832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PS: If </a:t>
            </a:r>
            <a:r>
              <a:rPr lang="en-US" sz="1600" b="0" dirty="0" err="1"/>
              <a:t>k</a:t>
            </a:r>
            <a:r>
              <a:rPr lang="en-US" sz="1600" b="0" baseline="30000" dirty="0" err="1"/>
              <a:t>th</a:t>
            </a:r>
            <a:r>
              <a:rPr lang="en-US" sz="1600" b="0" dirty="0"/>
              <a:t> microphone is reference microphone (instead of 1</a:t>
            </a:r>
            <a:r>
              <a:rPr lang="en-US" sz="1600" b="0" baseline="30000" dirty="0"/>
              <a:t>st</a:t>
            </a:r>
            <a:r>
              <a:rPr lang="en-US" sz="1600" b="0" dirty="0"/>
              <a:t> microphone, see page 24) then first line has </a:t>
            </a:r>
            <a:r>
              <a:rPr lang="en-US" sz="1600" dirty="0" err="1"/>
              <a:t>e</a:t>
            </a:r>
            <a:r>
              <a:rPr lang="en-US" sz="1600" b="0" baseline="-25000" dirty="0" err="1"/>
              <a:t>k</a:t>
            </a:r>
            <a:r>
              <a:rPr lang="en-US" sz="1600" b="0" dirty="0"/>
              <a:t>, last line has [</a:t>
            </a:r>
            <a:r>
              <a:rPr lang="en-US" sz="1600" b="0" i="1" dirty="0"/>
              <a:t>Q</a:t>
            </a:r>
            <a:r>
              <a:rPr lang="en-US" sz="1600" b="0" i="1" baseline="30000" dirty="0"/>
              <a:t>H</a:t>
            </a:r>
            <a:r>
              <a:rPr lang="en-US" sz="1600" b="0" dirty="0"/>
              <a:t>]</a:t>
            </a:r>
            <a:r>
              <a:rPr lang="en-US" sz="1600" b="0" baseline="-25000" dirty="0"/>
              <a:t>1k </a:t>
            </a:r>
            <a:r>
              <a:rPr lang="en-US" sz="1600" b="0" dirty="0"/>
              <a:t>and </a:t>
            </a:r>
            <a:r>
              <a:rPr lang="en-US" sz="1600" dirty="0"/>
              <a:t>e</a:t>
            </a:r>
            <a:r>
              <a:rPr lang="en-US" sz="1600" b="0" baseline="-25000" dirty="0"/>
              <a:t>1</a:t>
            </a:r>
            <a:r>
              <a:rPr lang="en-US" sz="1600" b="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4901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cs typeface="+mj-cs"/>
              </a:rPr>
              <a:t>Multi-Channel Wiener Filter (MWF)</a:t>
            </a:r>
            <a:endParaRPr lang="en-US" sz="3200">
              <a:cs typeface="+mj-cs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80728"/>
            <a:ext cx="8659688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1600" b="0" dirty="0"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400" b="0" dirty="0">
                <a:cs typeface="+mn-cs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0" dirty="0">
                <a:cs typeface="+mn-cs"/>
              </a:rPr>
              <a:t>Scalar is representative of </a:t>
            </a:r>
            <a:r>
              <a:rPr lang="en-US" sz="2400" dirty="0">
                <a:cs typeface="+mn-cs"/>
              </a:rPr>
              <a:t>spectral filtering</a:t>
            </a:r>
            <a:r>
              <a:rPr lang="en-US" sz="2400" b="0" dirty="0">
                <a:cs typeface="+mn-cs"/>
              </a:rPr>
              <a:t>: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2400" b="0" dirty="0">
                <a:cs typeface="+mn-cs"/>
              </a:rPr>
              <a:t>    Compare with spectral subtraction formulas</a:t>
            </a:r>
            <a:r>
              <a:rPr lang="mr-IN" sz="2400" b="0" dirty="0">
                <a:cs typeface="+mn-cs"/>
              </a:rPr>
              <a:t>…</a:t>
            </a: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2400" b="0" dirty="0">
                <a:cs typeface="+mn-cs"/>
              </a:rPr>
              <a:t>    Eigenvalues (</a:t>
            </a:r>
            <a:r>
              <a:rPr lang="en-US" sz="2400" b="0" dirty="0" err="1">
                <a:cs typeface="+mn-cs"/>
              </a:rPr>
              <a:t>σ</a:t>
            </a:r>
            <a:r>
              <a:rPr lang="en-US" sz="2400" b="0" baseline="-25000" dirty="0" err="1">
                <a:cs typeface="+mn-cs"/>
              </a:rPr>
              <a:t>s&amp;n</a:t>
            </a:r>
            <a:r>
              <a:rPr lang="en-US" sz="2400" b="0" dirty="0"/>
              <a:t>/</a:t>
            </a:r>
            <a:r>
              <a:rPr lang="en-US" sz="2400" b="0" dirty="0" err="1"/>
              <a:t>σ</a:t>
            </a:r>
            <a:r>
              <a:rPr lang="en-US" sz="2400" b="0" baseline="-25000" dirty="0" err="1"/>
              <a:t>noise</a:t>
            </a:r>
            <a:r>
              <a:rPr lang="en-US" sz="2400" b="0" dirty="0"/>
              <a:t>) represent signal-to-noise ratios</a:t>
            </a: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0" dirty="0">
                <a:cs typeface="+mn-cs"/>
              </a:rPr>
              <a:t>Eigenvector is representative of </a:t>
            </a:r>
            <a:r>
              <a:rPr lang="en-US" sz="2400" dirty="0">
                <a:cs typeface="+mn-cs"/>
              </a:rPr>
              <a:t>spatial filtering: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4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616490"/>
              </p:ext>
            </p:extLst>
          </p:nvPr>
        </p:nvGraphicFramePr>
        <p:xfrm>
          <a:off x="1331640" y="4725144"/>
          <a:ext cx="5427662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900" imgH="673100" progId="Equation.3">
                  <p:embed/>
                </p:oleObj>
              </mc:Choice>
              <mc:Fallback>
                <p:oleObj name="Equation" r:id="rId2" imgW="28829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725144"/>
                        <a:ext cx="5427662" cy="12747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73222"/>
              </p:ext>
            </p:extLst>
          </p:nvPr>
        </p:nvGraphicFramePr>
        <p:xfrm>
          <a:off x="1331640" y="1340768"/>
          <a:ext cx="4646612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700" imgH="571500" progId="Equation.3">
                  <p:embed/>
                </p:oleObj>
              </mc:Choice>
              <mc:Fallback>
                <p:oleObj name="Equation" r:id="rId4" imgW="22987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340768"/>
                        <a:ext cx="4646612" cy="11557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4427984" y="4581128"/>
            <a:ext cx="2304256" cy="1584176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6301" y="5589240"/>
            <a:ext cx="223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Compare to p.30-31</a:t>
            </a:r>
          </a:p>
        </p:txBody>
      </p:sp>
    </p:spTree>
    <p:extLst>
      <p:ext uri="{BB962C8B-B14F-4D97-AF65-F5344CB8AC3E}">
        <p14:creationId xmlns:p14="http://schemas.microsoft.com/office/powerpoint/2010/main" val="328405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3663"/>
            <a:ext cx="9144000" cy="781050"/>
          </a:xfrm>
        </p:spPr>
        <p:txBody>
          <a:bodyPr/>
          <a:lstStyle/>
          <a:p>
            <a:pPr>
              <a:defRPr/>
            </a:pPr>
            <a:r>
              <a:rPr lang="nl-BE" sz="3200" dirty="0">
                <a:cs typeface="+mj-cs"/>
              </a:rPr>
              <a:t>Multi-Channel Wiener Filter: Implementation</a:t>
            </a:r>
            <a:endParaRPr lang="en-US" sz="3200" dirty="0">
              <a:cs typeface="+mj-cs"/>
            </a:endParaRP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323528" y="1123950"/>
            <a:ext cx="845616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  <a:defRPr/>
            </a:pPr>
            <a:r>
              <a:rPr lang="en-US" b="0" dirty="0">
                <a:cs typeface="+mn-cs"/>
              </a:rPr>
              <a:t> Implementation with short-time Fourier transform </a:t>
            </a:r>
            <a:r>
              <a:rPr lang="en-US" sz="1600" b="0" dirty="0">
                <a:cs typeface="+mn-cs"/>
              </a:rPr>
              <a:t>(see Chapter-2)</a:t>
            </a:r>
            <a:endParaRPr lang="en-US" b="0" dirty="0">
              <a:cs typeface="+mn-cs"/>
            </a:endParaRPr>
          </a:p>
          <a:p>
            <a:pPr algn="l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b="0" dirty="0">
                <a:cs typeface="+mn-cs"/>
              </a:rPr>
              <a:t> Implementation with </a:t>
            </a:r>
            <a:r>
              <a:rPr lang="en-US" b="0" u="sng" dirty="0">
                <a:cs typeface="+mn-cs"/>
              </a:rPr>
              <a:t>time-domain</a:t>
            </a:r>
            <a:r>
              <a:rPr lang="en-US" b="0" dirty="0">
                <a:cs typeface="+mn-cs"/>
              </a:rPr>
              <a:t> </a:t>
            </a:r>
            <a:r>
              <a:rPr lang="en-US" u="sng" dirty="0">
                <a:cs typeface="+mn-cs"/>
              </a:rPr>
              <a:t>FIR filtering</a:t>
            </a:r>
            <a:r>
              <a:rPr lang="en-US" b="0" dirty="0">
                <a:cs typeface="+mn-cs"/>
              </a:rPr>
              <a:t>:</a:t>
            </a:r>
            <a:r>
              <a:rPr lang="en-US" b="0" dirty="0">
                <a:latin typeface="Times New Roman" charset="0"/>
                <a:cs typeface="+mn-cs"/>
              </a:rPr>
              <a:t>   </a:t>
            </a:r>
            <a:endParaRPr lang="en-GB" b="0" dirty="0">
              <a:latin typeface="Times New Roman" charset="0"/>
              <a:cs typeface="+mn-cs"/>
            </a:endParaRPr>
          </a:p>
        </p:txBody>
      </p:sp>
      <p:grpSp>
        <p:nvGrpSpPr>
          <p:cNvPr id="41988" name="Group 63"/>
          <p:cNvGrpSpPr>
            <a:grpSpLocks/>
          </p:cNvGrpSpPr>
          <p:nvPr/>
        </p:nvGrpSpPr>
        <p:grpSpPr bwMode="auto">
          <a:xfrm>
            <a:off x="1187450" y="2276475"/>
            <a:ext cx="7075442" cy="3921013"/>
            <a:chOff x="480" y="1104"/>
            <a:chExt cx="4718" cy="2723"/>
          </a:xfrm>
        </p:grpSpPr>
        <p:graphicFrame>
          <p:nvGraphicFramePr>
            <p:cNvPr id="4198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3049208"/>
                </p:ext>
              </p:extLst>
            </p:nvPr>
          </p:nvGraphicFramePr>
          <p:xfrm>
            <a:off x="2019" y="2880"/>
            <a:ext cx="3171" cy="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13000" imgH="685800" progId="Equation.3">
                    <p:embed/>
                  </p:oleObj>
                </mc:Choice>
                <mc:Fallback>
                  <p:oleObj name="Equation" r:id="rId2" imgW="24130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9" y="2880"/>
                          <a:ext cx="3171" cy="90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1974" name="Oval 6"/>
            <p:cNvSpPr>
              <a:spLocks noChangeArrowheads="1"/>
            </p:cNvSpPr>
            <p:nvPr/>
          </p:nvSpPr>
          <p:spPr bwMode="auto">
            <a:xfrm>
              <a:off x="672" y="1728"/>
              <a:ext cx="240" cy="240"/>
            </a:xfrm>
            <a:prstGeom prst="ellips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975" name="Line 7"/>
            <p:cNvSpPr>
              <a:spLocks noChangeShapeType="1"/>
            </p:cNvSpPr>
            <p:nvPr/>
          </p:nvSpPr>
          <p:spPr bwMode="auto">
            <a:xfrm>
              <a:off x="912" y="1872"/>
              <a:ext cx="1008" cy="238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976" name="Line 8"/>
            <p:cNvSpPr>
              <a:spLocks noChangeShapeType="1"/>
            </p:cNvSpPr>
            <p:nvPr/>
          </p:nvSpPr>
          <p:spPr bwMode="auto">
            <a:xfrm flipV="1">
              <a:off x="1344" y="2640"/>
              <a:ext cx="576" cy="579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977" name="Line 9"/>
            <p:cNvSpPr>
              <a:spLocks noChangeShapeType="1"/>
            </p:cNvSpPr>
            <p:nvPr/>
          </p:nvSpPr>
          <p:spPr bwMode="auto">
            <a:xfrm flipV="1">
              <a:off x="912" y="2496"/>
              <a:ext cx="912" cy="48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978" name="Oval 10"/>
            <p:cNvSpPr>
              <a:spLocks noChangeArrowheads="1"/>
            </p:cNvSpPr>
            <p:nvPr/>
          </p:nvSpPr>
          <p:spPr bwMode="auto">
            <a:xfrm>
              <a:off x="1152" y="3168"/>
              <a:ext cx="240" cy="240"/>
            </a:xfrm>
            <a:prstGeom prst="ellips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979" name="Oval 11"/>
            <p:cNvSpPr>
              <a:spLocks noChangeArrowheads="1"/>
            </p:cNvSpPr>
            <p:nvPr/>
          </p:nvSpPr>
          <p:spPr bwMode="auto">
            <a:xfrm>
              <a:off x="672" y="2927"/>
              <a:ext cx="240" cy="237"/>
            </a:xfrm>
            <a:prstGeom prst="ellips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1996" name="Object 12"/>
            <p:cNvGraphicFramePr>
              <a:graphicFrameLocks noChangeAspect="1"/>
            </p:cNvGraphicFramePr>
            <p:nvPr/>
          </p:nvGraphicFramePr>
          <p:xfrm>
            <a:off x="480" y="3312"/>
            <a:ext cx="470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536" imgH="203024" progId="Equation.3">
                    <p:embed/>
                  </p:oleObj>
                </mc:Choice>
                <mc:Fallback>
                  <p:oleObj name="Equation" r:id="rId4" imgW="304536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3312"/>
                          <a:ext cx="470" cy="31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rgbClr val="FFFF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7" name="Object 13"/>
            <p:cNvGraphicFramePr>
              <a:graphicFrameLocks noChangeAspect="1"/>
            </p:cNvGraphicFramePr>
            <p:nvPr/>
          </p:nvGraphicFramePr>
          <p:xfrm>
            <a:off x="576" y="1296"/>
            <a:ext cx="450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91973" imgH="203112" progId="Equation.3">
                    <p:embed/>
                  </p:oleObj>
                </mc:Choice>
                <mc:Fallback>
                  <p:oleObj name="Equation" r:id="rId6" imgW="291973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296"/>
                          <a:ext cx="450" cy="31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rgbClr val="FFFF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998" name="Group 14"/>
            <p:cNvGrpSpPr>
              <a:grpSpLocks/>
            </p:cNvGrpSpPr>
            <p:nvPr/>
          </p:nvGrpSpPr>
          <p:grpSpPr bwMode="auto">
            <a:xfrm>
              <a:off x="2256" y="1104"/>
              <a:ext cx="192" cy="192"/>
              <a:chOff x="1584" y="1824"/>
              <a:chExt cx="192" cy="192"/>
            </a:xfrm>
          </p:grpSpPr>
          <p:sp>
            <p:nvSpPr>
              <p:cNvPr id="211983" name="Oval 15"/>
              <p:cNvSpPr>
                <a:spLocks noChangeArrowheads="1"/>
              </p:cNvSpPr>
              <p:nvPr/>
            </p:nvSpPr>
            <p:spPr bwMode="auto">
              <a:xfrm>
                <a:off x="1584" y="1824"/>
                <a:ext cx="192" cy="192"/>
              </a:xfrm>
              <a:prstGeom prst="ellips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984" name="Line 16"/>
              <p:cNvSpPr>
                <a:spLocks noChangeShapeType="1"/>
              </p:cNvSpPr>
              <p:nvPr/>
            </p:nvSpPr>
            <p:spPr bwMode="auto">
              <a:xfrm>
                <a:off x="1584" y="1824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1999" name="Group 17"/>
            <p:cNvGrpSpPr>
              <a:grpSpLocks/>
            </p:cNvGrpSpPr>
            <p:nvPr/>
          </p:nvGrpSpPr>
          <p:grpSpPr bwMode="auto">
            <a:xfrm>
              <a:off x="2256" y="2016"/>
              <a:ext cx="192" cy="192"/>
              <a:chOff x="1584" y="1824"/>
              <a:chExt cx="192" cy="192"/>
            </a:xfrm>
          </p:grpSpPr>
          <p:sp>
            <p:nvSpPr>
              <p:cNvPr id="211986" name="Oval 18"/>
              <p:cNvSpPr>
                <a:spLocks noChangeArrowheads="1"/>
              </p:cNvSpPr>
              <p:nvPr/>
            </p:nvSpPr>
            <p:spPr bwMode="auto">
              <a:xfrm>
                <a:off x="1584" y="1824"/>
                <a:ext cx="192" cy="192"/>
              </a:xfrm>
              <a:prstGeom prst="ellips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987" name="Line 19"/>
              <p:cNvSpPr>
                <a:spLocks noChangeShapeType="1"/>
              </p:cNvSpPr>
              <p:nvPr/>
            </p:nvSpPr>
            <p:spPr bwMode="auto">
              <a:xfrm>
                <a:off x="1584" y="1824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2000" name="Group 20"/>
            <p:cNvGrpSpPr>
              <a:grpSpLocks/>
            </p:cNvGrpSpPr>
            <p:nvPr/>
          </p:nvGrpSpPr>
          <p:grpSpPr bwMode="auto">
            <a:xfrm>
              <a:off x="2256" y="2256"/>
              <a:ext cx="192" cy="192"/>
              <a:chOff x="1584" y="1824"/>
              <a:chExt cx="192" cy="192"/>
            </a:xfrm>
          </p:grpSpPr>
          <p:sp>
            <p:nvSpPr>
              <p:cNvPr id="211989" name="Oval 21"/>
              <p:cNvSpPr>
                <a:spLocks noChangeArrowheads="1"/>
              </p:cNvSpPr>
              <p:nvPr/>
            </p:nvSpPr>
            <p:spPr bwMode="auto">
              <a:xfrm>
                <a:off x="1584" y="1824"/>
                <a:ext cx="192" cy="192"/>
              </a:xfrm>
              <a:prstGeom prst="ellips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990" name="Line 22"/>
              <p:cNvSpPr>
                <a:spLocks noChangeShapeType="1"/>
              </p:cNvSpPr>
              <p:nvPr/>
            </p:nvSpPr>
            <p:spPr bwMode="auto">
              <a:xfrm>
                <a:off x="1584" y="1824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2001" name="Group 23"/>
            <p:cNvGrpSpPr>
              <a:grpSpLocks/>
            </p:cNvGrpSpPr>
            <p:nvPr/>
          </p:nvGrpSpPr>
          <p:grpSpPr bwMode="auto">
            <a:xfrm>
              <a:off x="2256" y="2496"/>
              <a:ext cx="192" cy="192"/>
              <a:chOff x="1584" y="1824"/>
              <a:chExt cx="192" cy="192"/>
            </a:xfrm>
          </p:grpSpPr>
          <p:sp>
            <p:nvSpPr>
              <p:cNvPr id="211992" name="Oval 24"/>
              <p:cNvSpPr>
                <a:spLocks noChangeArrowheads="1"/>
              </p:cNvSpPr>
              <p:nvPr/>
            </p:nvSpPr>
            <p:spPr bwMode="auto">
              <a:xfrm>
                <a:off x="1584" y="1824"/>
                <a:ext cx="192" cy="192"/>
              </a:xfrm>
              <a:prstGeom prst="ellips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993" name="Line 25"/>
              <p:cNvSpPr>
                <a:spLocks noChangeShapeType="1"/>
              </p:cNvSpPr>
              <p:nvPr/>
            </p:nvSpPr>
            <p:spPr bwMode="auto">
              <a:xfrm>
                <a:off x="1584" y="1824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11994" name="Line 26"/>
            <p:cNvSpPr>
              <a:spLocks noChangeShapeType="1"/>
            </p:cNvSpPr>
            <p:nvPr/>
          </p:nvSpPr>
          <p:spPr bwMode="auto">
            <a:xfrm>
              <a:off x="2448" y="1200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995" name="Line 27"/>
            <p:cNvSpPr>
              <a:spLocks noChangeShapeType="1"/>
            </p:cNvSpPr>
            <p:nvPr/>
          </p:nvSpPr>
          <p:spPr bwMode="auto">
            <a:xfrm>
              <a:off x="2448" y="211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996" name="Line 28"/>
            <p:cNvSpPr>
              <a:spLocks noChangeShapeType="1"/>
            </p:cNvSpPr>
            <p:nvPr/>
          </p:nvSpPr>
          <p:spPr bwMode="auto">
            <a:xfrm>
              <a:off x="2448" y="235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997" name="Line 29"/>
            <p:cNvSpPr>
              <a:spLocks noChangeShapeType="1"/>
            </p:cNvSpPr>
            <p:nvPr/>
          </p:nvSpPr>
          <p:spPr bwMode="auto">
            <a:xfrm>
              <a:off x="2448" y="259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998" name="Rectangle 30"/>
            <p:cNvSpPr>
              <a:spLocks noChangeArrowheads="1"/>
            </p:cNvSpPr>
            <p:nvPr/>
          </p:nvSpPr>
          <p:spPr bwMode="auto">
            <a:xfrm>
              <a:off x="2688" y="1104"/>
              <a:ext cx="1199" cy="1680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999" name="Line 31"/>
            <p:cNvSpPr>
              <a:spLocks noChangeShapeType="1"/>
            </p:cNvSpPr>
            <p:nvPr/>
          </p:nvSpPr>
          <p:spPr bwMode="auto">
            <a:xfrm>
              <a:off x="3888" y="2208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2008" name="Object 32"/>
            <p:cNvGraphicFramePr>
              <a:graphicFrameLocks noChangeAspect="1"/>
            </p:cNvGraphicFramePr>
            <p:nvPr/>
          </p:nvGraphicFramePr>
          <p:xfrm>
            <a:off x="4436" y="2006"/>
            <a:ext cx="508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30057" imgH="215806" progId="Equation.3">
                    <p:embed/>
                  </p:oleObj>
                </mc:Choice>
                <mc:Fallback>
                  <p:oleObj name="Equation" r:id="rId8" imgW="330057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6" y="2006"/>
                          <a:ext cx="508" cy="33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2001" name="Line 33"/>
            <p:cNvSpPr>
              <a:spLocks noChangeShapeType="1"/>
            </p:cNvSpPr>
            <p:nvPr/>
          </p:nvSpPr>
          <p:spPr bwMode="auto">
            <a:xfrm>
              <a:off x="2688" y="1200"/>
              <a:ext cx="43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2010" name="Group 34"/>
            <p:cNvGrpSpPr>
              <a:grpSpLocks/>
            </p:cNvGrpSpPr>
            <p:nvPr/>
          </p:nvGrpSpPr>
          <p:grpSpPr bwMode="auto">
            <a:xfrm>
              <a:off x="2784" y="1296"/>
              <a:ext cx="192" cy="192"/>
              <a:chOff x="2976" y="1440"/>
              <a:chExt cx="192" cy="192"/>
            </a:xfrm>
          </p:grpSpPr>
          <p:sp>
            <p:nvSpPr>
              <p:cNvPr id="212003" name="Rectangle 35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192" cy="192"/>
              </a:xfrm>
              <a:prstGeom prst="rect">
                <a:avLst/>
              </a:prstGeom>
              <a:noFill/>
              <a:ln w="19050">
                <a:solidFill>
                  <a:srgbClr val="FFFF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004" name="Line 36"/>
              <p:cNvSpPr>
                <a:spLocks noChangeShapeType="1"/>
              </p:cNvSpPr>
              <p:nvPr/>
            </p:nvSpPr>
            <p:spPr bwMode="auto">
              <a:xfrm>
                <a:off x="3073" y="1488"/>
                <a:ext cx="51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005" name="Line 37"/>
              <p:cNvSpPr>
                <a:spLocks noChangeShapeType="1"/>
              </p:cNvSpPr>
              <p:nvPr/>
            </p:nvSpPr>
            <p:spPr bwMode="auto">
              <a:xfrm flipH="1">
                <a:off x="3024" y="1488"/>
                <a:ext cx="49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006" name="Line 38"/>
              <p:cNvSpPr>
                <a:spLocks noChangeShapeType="1"/>
              </p:cNvSpPr>
              <p:nvPr/>
            </p:nvSpPr>
            <p:spPr bwMode="auto">
              <a:xfrm>
                <a:off x="3024" y="1584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2011" name="Group 39"/>
            <p:cNvGrpSpPr>
              <a:grpSpLocks/>
            </p:cNvGrpSpPr>
            <p:nvPr/>
          </p:nvGrpSpPr>
          <p:grpSpPr bwMode="auto">
            <a:xfrm>
              <a:off x="2784" y="1584"/>
              <a:ext cx="192" cy="192"/>
              <a:chOff x="2976" y="1440"/>
              <a:chExt cx="192" cy="192"/>
            </a:xfrm>
          </p:grpSpPr>
          <p:sp>
            <p:nvSpPr>
              <p:cNvPr id="212008" name="Rectangle 40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192" cy="196"/>
              </a:xfrm>
              <a:prstGeom prst="rect">
                <a:avLst/>
              </a:prstGeom>
              <a:noFill/>
              <a:ln w="19050">
                <a:solidFill>
                  <a:srgbClr val="FFFF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009" name="Line 41"/>
              <p:cNvSpPr>
                <a:spLocks noChangeShapeType="1"/>
              </p:cNvSpPr>
              <p:nvPr/>
            </p:nvSpPr>
            <p:spPr bwMode="auto">
              <a:xfrm>
                <a:off x="3073" y="1488"/>
                <a:ext cx="51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010" name="Line 42"/>
              <p:cNvSpPr>
                <a:spLocks noChangeShapeType="1"/>
              </p:cNvSpPr>
              <p:nvPr/>
            </p:nvSpPr>
            <p:spPr bwMode="auto">
              <a:xfrm flipH="1">
                <a:off x="3024" y="1488"/>
                <a:ext cx="49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011" name="Line 43"/>
              <p:cNvSpPr>
                <a:spLocks noChangeShapeType="1"/>
              </p:cNvSpPr>
              <p:nvPr/>
            </p:nvSpPr>
            <p:spPr bwMode="auto">
              <a:xfrm>
                <a:off x="3024" y="1584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2012" name="Group 44"/>
            <p:cNvGrpSpPr>
              <a:grpSpLocks/>
            </p:cNvGrpSpPr>
            <p:nvPr/>
          </p:nvGrpSpPr>
          <p:grpSpPr bwMode="auto">
            <a:xfrm>
              <a:off x="2784" y="1872"/>
              <a:ext cx="192" cy="192"/>
              <a:chOff x="2976" y="1440"/>
              <a:chExt cx="192" cy="192"/>
            </a:xfrm>
          </p:grpSpPr>
          <p:sp>
            <p:nvSpPr>
              <p:cNvPr id="212013" name="Rectangle 45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192" cy="192"/>
              </a:xfrm>
              <a:prstGeom prst="rect">
                <a:avLst/>
              </a:prstGeom>
              <a:noFill/>
              <a:ln w="19050">
                <a:solidFill>
                  <a:srgbClr val="FFFF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014" name="Line 46"/>
              <p:cNvSpPr>
                <a:spLocks noChangeShapeType="1"/>
              </p:cNvSpPr>
              <p:nvPr/>
            </p:nvSpPr>
            <p:spPr bwMode="auto">
              <a:xfrm>
                <a:off x="3073" y="1489"/>
                <a:ext cx="51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015" name="Line 47"/>
              <p:cNvSpPr>
                <a:spLocks noChangeShapeType="1"/>
              </p:cNvSpPr>
              <p:nvPr/>
            </p:nvSpPr>
            <p:spPr bwMode="auto">
              <a:xfrm flipH="1">
                <a:off x="3024" y="1489"/>
                <a:ext cx="49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016" name="Line 48"/>
              <p:cNvSpPr>
                <a:spLocks noChangeShapeType="1"/>
              </p:cNvSpPr>
              <p:nvPr/>
            </p:nvSpPr>
            <p:spPr bwMode="auto">
              <a:xfrm>
                <a:off x="3024" y="158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12017" name="Line 49"/>
            <p:cNvSpPr>
              <a:spLocks noChangeShapeType="1"/>
            </p:cNvSpPr>
            <p:nvPr/>
          </p:nvSpPr>
          <p:spPr bwMode="auto">
            <a:xfrm>
              <a:off x="2880" y="1488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2018" name="Line 50"/>
            <p:cNvSpPr>
              <a:spLocks noChangeShapeType="1"/>
            </p:cNvSpPr>
            <p:nvPr/>
          </p:nvSpPr>
          <p:spPr bwMode="auto">
            <a:xfrm>
              <a:off x="2880" y="1777"/>
              <a:ext cx="0" cy="9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2019" name="Line 51"/>
            <p:cNvSpPr>
              <a:spLocks noChangeShapeType="1"/>
            </p:cNvSpPr>
            <p:nvPr/>
          </p:nvSpPr>
          <p:spPr bwMode="auto">
            <a:xfrm>
              <a:off x="2880" y="1200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2020" name="Line 52"/>
            <p:cNvSpPr>
              <a:spLocks noChangeShapeType="1"/>
            </p:cNvSpPr>
            <p:nvPr/>
          </p:nvSpPr>
          <p:spPr bwMode="auto">
            <a:xfrm>
              <a:off x="2880" y="2064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2021" name="Line 53"/>
            <p:cNvSpPr>
              <a:spLocks noChangeShapeType="1"/>
            </p:cNvSpPr>
            <p:nvPr/>
          </p:nvSpPr>
          <p:spPr bwMode="auto">
            <a:xfrm>
              <a:off x="2880" y="1536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2022" name="Line 54"/>
            <p:cNvSpPr>
              <a:spLocks noChangeShapeType="1"/>
            </p:cNvSpPr>
            <p:nvPr/>
          </p:nvSpPr>
          <p:spPr bwMode="auto">
            <a:xfrm>
              <a:off x="2880" y="1824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2023" name="Line 55"/>
            <p:cNvSpPr>
              <a:spLocks noChangeShapeType="1"/>
            </p:cNvSpPr>
            <p:nvPr/>
          </p:nvSpPr>
          <p:spPr bwMode="auto">
            <a:xfrm>
              <a:off x="2880" y="2160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2024" name="AutoShape 56"/>
            <p:cNvSpPr>
              <a:spLocks/>
            </p:cNvSpPr>
            <p:nvPr/>
          </p:nvSpPr>
          <p:spPr bwMode="auto">
            <a:xfrm>
              <a:off x="3168" y="1200"/>
              <a:ext cx="96" cy="1008"/>
            </a:xfrm>
            <a:prstGeom prst="rightBrace">
              <a:avLst>
                <a:gd name="adj1" fmla="val 87500"/>
                <a:gd name="adj2" fmla="val 50000"/>
              </a:avLst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2021" name="Object 57"/>
            <p:cNvGraphicFramePr>
              <a:graphicFrameLocks noChangeAspect="1"/>
            </p:cNvGraphicFramePr>
            <p:nvPr/>
          </p:nvGraphicFramePr>
          <p:xfrm>
            <a:off x="3341" y="1536"/>
            <a:ext cx="549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55292" imgH="215713" progId="Equation.3">
                    <p:embed/>
                  </p:oleObj>
                </mc:Choice>
                <mc:Fallback>
                  <p:oleObj name="Equation" r:id="rId10" imgW="355292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1" y="1536"/>
                          <a:ext cx="549" cy="33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rgbClr val="FFFF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2026" name="Line 58"/>
            <p:cNvSpPr>
              <a:spLocks noChangeShapeType="1"/>
            </p:cNvSpPr>
            <p:nvPr/>
          </p:nvSpPr>
          <p:spPr bwMode="auto">
            <a:xfrm>
              <a:off x="3745" y="3504"/>
              <a:ext cx="48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2027" name="Text Box 59"/>
            <p:cNvSpPr txBox="1">
              <a:spLocks noChangeArrowheads="1"/>
            </p:cNvSpPr>
            <p:nvPr/>
          </p:nvSpPr>
          <p:spPr bwMode="auto">
            <a:xfrm>
              <a:off x="4129" y="3205"/>
              <a:ext cx="1069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0" dirty="0">
                  <a:solidFill>
                    <a:srgbClr val="000000"/>
                  </a:solidFill>
                  <a:latin typeface="Times New Roman" charset="0"/>
                  <a:cs typeface="+mn-cs"/>
                </a:rPr>
                <a:t>filter </a:t>
              </a:r>
            </a:p>
            <a:p>
              <a:pPr eaLnBrk="1" hangingPunct="1">
                <a:defRPr/>
              </a:pPr>
              <a:r>
                <a:rPr lang="en-US" b="0" dirty="0">
                  <a:solidFill>
                    <a:srgbClr val="000000"/>
                  </a:solidFill>
                  <a:latin typeface="Times New Roman" charset="0"/>
                  <a:cs typeface="+mn-cs"/>
                </a:rPr>
                <a:t>coefficients</a:t>
              </a:r>
              <a:endParaRPr lang="en-GB" b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graphicFrame>
          <p:nvGraphicFramePr>
            <p:cNvPr id="42024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5347391"/>
                </p:ext>
              </p:extLst>
            </p:nvPr>
          </p:nvGraphicFramePr>
          <p:xfrm>
            <a:off x="2986" y="2425"/>
            <a:ext cx="1420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104900" imgH="190500" progId="Equation.3">
                    <p:embed/>
                  </p:oleObj>
                </mc:Choice>
                <mc:Fallback>
                  <p:oleObj name="Equation" r:id="rId12" imgW="11049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6" y="2425"/>
                          <a:ext cx="1420" cy="24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rgbClr val="FFFF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2029" name="Line 61"/>
            <p:cNvSpPr>
              <a:spLocks noChangeShapeType="1"/>
            </p:cNvSpPr>
            <p:nvPr/>
          </p:nvSpPr>
          <p:spPr bwMode="auto">
            <a:xfrm>
              <a:off x="3552" y="2016"/>
              <a:ext cx="0" cy="385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970" name="Oval 2"/>
            <p:cNvSpPr>
              <a:spLocks noChangeArrowheads="1"/>
            </p:cNvSpPr>
            <p:nvPr/>
          </p:nvSpPr>
          <p:spPr bwMode="auto">
            <a:xfrm>
              <a:off x="2971" y="3158"/>
              <a:ext cx="772" cy="624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rgbClr val="FFFF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 b="0">
                <a:solidFill>
                  <a:srgbClr val="FFFF66"/>
                </a:solidFill>
                <a:latin typeface="Times New Roman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409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Recap </a:t>
            </a:r>
            <a:r>
              <a:rPr lang="en-US" sz="2000" dirty="0"/>
              <a:t>2/4</a:t>
            </a:r>
            <a:endParaRPr lang="en-US" dirty="0">
              <a:cs typeface="+mj-cs"/>
            </a:endParaRP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736"/>
            <a:ext cx="8893175" cy="51466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Data model: source signal </a:t>
            </a:r>
            <a:endParaRPr lang="en-US" sz="1400" b="0" dirty="0">
              <a:cs typeface="+mn-cs"/>
            </a:endParaRPr>
          </a:p>
          <a:p>
            <a:pPr>
              <a:spcBef>
                <a:spcPts val="1200"/>
              </a:spcBef>
              <a:defRPr/>
            </a:pPr>
            <a:r>
              <a:rPr lang="en-US" sz="2400" b="0" u="sng" dirty="0">
                <a:cs typeface="+mn-cs"/>
              </a:rPr>
              <a:t>Microphone signals</a:t>
            </a:r>
            <a:r>
              <a:rPr lang="en-US" sz="2400" b="0" dirty="0">
                <a:cs typeface="+mn-cs"/>
              </a:rPr>
              <a:t> are filtered versions of source           signal </a:t>
            </a:r>
            <a:r>
              <a:rPr lang="en-US" sz="2400" i="1" dirty="0">
                <a:cs typeface="+mn-cs"/>
              </a:rPr>
              <a:t>S</a:t>
            </a:r>
            <a:r>
              <a:rPr lang="en-US" sz="2400" dirty="0">
                <a:cs typeface="+mn-cs"/>
              </a:rPr>
              <a:t>(</a:t>
            </a:r>
            <a:r>
              <a:rPr lang="en-US" sz="2400" i="1" dirty="0">
                <a:cs typeface="+mn-cs"/>
                <a:sym typeface="Symbol" charset="0"/>
              </a:rPr>
              <a:t></a:t>
            </a:r>
            <a:r>
              <a:rPr lang="en-US" sz="2400" dirty="0">
                <a:cs typeface="+mn-cs"/>
                <a:sym typeface="Symbol" charset="0"/>
              </a:rPr>
              <a:t>)</a:t>
            </a:r>
            <a:r>
              <a:rPr lang="en-US" sz="2400" b="0" dirty="0">
                <a:cs typeface="+mn-cs"/>
              </a:rPr>
              <a:t> </a:t>
            </a:r>
            <a:r>
              <a:rPr lang="en-US" sz="2400" b="0" dirty="0">
                <a:cs typeface="+mn-cs"/>
                <a:sym typeface="Symbol" charset="0"/>
              </a:rPr>
              <a:t>at angle </a:t>
            </a:r>
            <a:r>
              <a:rPr lang="en-US" sz="2400" b="0" i="1" dirty="0">
                <a:cs typeface="+mn-cs"/>
                <a:sym typeface="Symbol" charset="0"/>
              </a:rPr>
              <a:t></a:t>
            </a:r>
            <a:r>
              <a:rPr lang="en-US" sz="2400" b="0" dirty="0">
                <a:cs typeface="+mn-cs"/>
                <a:sym typeface="Symbol" charset="0"/>
              </a:rPr>
              <a:t> </a:t>
            </a:r>
            <a:br>
              <a:rPr lang="en-US" sz="2400" b="0" dirty="0">
                <a:cs typeface="+mn-cs"/>
                <a:sym typeface="Symbol" charset="0"/>
              </a:rPr>
            </a:br>
            <a:br>
              <a:rPr lang="en-US" sz="2400" b="0" dirty="0">
                <a:cs typeface="+mn-cs"/>
                <a:sym typeface="Symbol" charset="0"/>
              </a:rPr>
            </a:br>
            <a:endParaRPr lang="en-US" sz="2400" b="0" dirty="0">
              <a:cs typeface="+mn-cs"/>
              <a:sym typeface="Symbol" charset="0"/>
            </a:endParaRPr>
          </a:p>
          <a:p>
            <a:pPr>
              <a:defRPr/>
            </a:pPr>
            <a:endParaRPr lang="en-US" sz="2400" b="0" dirty="0">
              <a:cs typeface="+mn-cs"/>
              <a:sym typeface="Symbol" charset="0"/>
            </a:endParaRPr>
          </a:p>
          <a:p>
            <a:pPr>
              <a:defRPr/>
            </a:pPr>
            <a:r>
              <a:rPr lang="en-US" sz="2400" b="0" u="sng" dirty="0">
                <a:cs typeface="+mn-cs"/>
                <a:sym typeface="Symbol" charset="0"/>
              </a:rPr>
              <a:t>Stack</a:t>
            </a:r>
            <a:r>
              <a:rPr lang="en-US" sz="2400" b="0" dirty="0">
                <a:cs typeface="+mn-cs"/>
                <a:sym typeface="Symbol" charset="0"/>
              </a:rPr>
              <a:t> all microphone signals (m=1..M) in a vector  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  <a:sym typeface="Symbol" charset="0"/>
              </a:rPr>
              <a:t>   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  <a:sym typeface="Symbol" charset="0"/>
              </a:rPr>
              <a:t>    </a:t>
            </a:r>
          </a:p>
          <a:p>
            <a:pPr>
              <a:buFontTx/>
              <a:buNone/>
              <a:defRPr/>
            </a:pPr>
            <a:endParaRPr lang="en-US" sz="2400" b="0" dirty="0">
              <a:cs typeface="+mn-cs"/>
              <a:sym typeface="Symbol" charset="0"/>
            </a:endParaRP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  <a:sym typeface="Symbol" charset="0"/>
              </a:rPr>
              <a:t>             d is </a:t>
            </a:r>
            <a:r>
              <a:rPr lang="en-US" sz="2400" dirty="0">
                <a:cs typeface="+mn-cs"/>
                <a:sym typeface="Symbol" charset="0"/>
              </a:rPr>
              <a:t>`steering vector’</a:t>
            </a:r>
            <a:endParaRPr lang="en-US" sz="2000" b="0" dirty="0">
              <a:cs typeface="+mn-cs"/>
              <a:sym typeface="Symbol" charset="0"/>
            </a:endParaRPr>
          </a:p>
          <a:p>
            <a:pPr marL="0" indent="0">
              <a:buNone/>
              <a:defRPr/>
            </a:pPr>
            <a:endParaRPr lang="en-US" sz="2000" b="0" baseline="30000" dirty="0">
              <a:cs typeface="+mn-cs"/>
              <a:sym typeface="Symbol" charset="0"/>
            </a:endParaRPr>
          </a:p>
          <a:p>
            <a:pPr>
              <a:defRPr/>
            </a:pPr>
            <a:endParaRPr lang="en-US" sz="2000" b="0" baseline="30000" dirty="0">
              <a:cs typeface="+mn-cs"/>
              <a:sym typeface="Symbol" charset="0"/>
            </a:endParaRPr>
          </a:p>
        </p:txBody>
      </p:sp>
      <p:graphicFrame>
        <p:nvGraphicFramePr>
          <p:cNvPr id="22590" name="Object 6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04695750"/>
              </p:ext>
            </p:extLst>
          </p:nvPr>
        </p:nvGraphicFramePr>
        <p:xfrm>
          <a:off x="1187450" y="4652591"/>
          <a:ext cx="64801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76600" imgH="266700" progId="Equation.3">
                  <p:embed/>
                </p:oleObj>
              </mc:Choice>
              <mc:Fallback>
                <p:oleObj name="Equation" r:id="rId2" imgW="3276600" imgH="2667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652591"/>
                        <a:ext cx="6480175" cy="5270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92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74500"/>
              </p:ext>
            </p:extLst>
          </p:nvPr>
        </p:nvGraphicFramePr>
        <p:xfrm>
          <a:off x="1258888" y="2519809"/>
          <a:ext cx="55705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3000" imgH="419100" progId="Equation.3">
                  <p:embed/>
                </p:oleObj>
              </mc:Choice>
              <mc:Fallback>
                <p:oleObj name="Equation" r:id="rId4" imgW="2413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519809"/>
                        <a:ext cx="5570537" cy="7651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93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91668"/>
              </p:ext>
            </p:extLst>
          </p:nvPr>
        </p:nvGraphicFramePr>
        <p:xfrm>
          <a:off x="1187450" y="4147766"/>
          <a:ext cx="2927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100" imgH="203200" progId="Equation.3">
                  <p:embed/>
                </p:oleObj>
              </mc:Choice>
              <mc:Fallback>
                <p:oleObj name="Equation" r:id="rId6" imgW="143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147766"/>
                        <a:ext cx="2927350" cy="4127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489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2400" dirty="0">
              <a:solidFill>
                <a:srgbClr val="FFFF66"/>
              </a:solidFill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solidFill>
                <a:srgbClr val="FFFF66"/>
              </a:solidFill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solidFill>
                <a:srgbClr val="FFFF66"/>
              </a:solidFill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solidFill>
                <a:srgbClr val="FFFF66"/>
              </a:solidFill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</a:t>
            </a:r>
            <a:r>
              <a:rPr lang="en-US" sz="2000" b="0" dirty="0">
                <a:cs typeface="+mn-cs"/>
              </a:rPr>
              <a:t>Solution is…</a:t>
            </a:r>
          </a:p>
          <a:p>
            <a:pPr>
              <a:buFontTx/>
              <a:buNone/>
              <a:defRPr/>
            </a:pPr>
            <a:endParaRPr lang="en-US" sz="2000" b="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763713" y="1773238"/>
          <a:ext cx="32400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8728" imgH="380835" progId="Equation.3">
                  <p:embed/>
                </p:oleObj>
              </mc:Choice>
              <mc:Fallback>
                <p:oleObj name="Equation" r:id="rId2" imgW="1548728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773238"/>
                        <a:ext cx="3240087" cy="7985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rgbClr val="FF505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6"/>
          <p:cNvGraphicFramePr>
            <a:graphicFrameLocks noChangeAspect="1"/>
          </p:cNvGraphicFramePr>
          <p:nvPr/>
        </p:nvGraphicFramePr>
        <p:xfrm>
          <a:off x="5292725" y="1773238"/>
          <a:ext cx="33845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609600" progId="Equation.3">
                  <p:embed/>
                </p:oleObj>
              </mc:Choice>
              <mc:Fallback>
                <p:oleObj name="Equation" r:id="rId4" imgW="21463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773238"/>
                        <a:ext cx="3384550" cy="9620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13" name="Group 31"/>
          <p:cNvGrpSpPr>
            <a:grpSpLocks/>
          </p:cNvGrpSpPr>
          <p:nvPr/>
        </p:nvGrpSpPr>
        <p:grpSpPr bwMode="auto">
          <a:xfrm>
            <a:off x="1331913" y="3357563"/>
            <a:ext cx="7388225" cy="2882900"/>
            <a:chOff x="975" y="2115"/>
            <a:chExt cx="4654" cy="1816"/>
          </a:xfrm>
        </p:grpSpPr>
        <p:graphicFrame>
          <p:nvGraphicFramePr>
            <p:cNvPr id="43016" name="Object 5"/>
            <p:cNvGraphicFramePr>
              <a:graphicFrameLocks noChangeAspect="1"/>
            </p:cNvGraphicFramePr>
            <p:nvPr/>
          </p:nvGraphicFramePr>
          <p:xfrm>
            <a:off x="975" y="2115"/>
            <a:ext cx="4654" cy="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111500" imgH="685800" progId="Equation.3">
                    <p:embed/>
                  </p:oleObj>
                </mc:Choice>
                <mc:Fallback>
                  <p:oleObj name="Equation" r:id="rId6" imgW="31115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2115"/>
                          <a:ext cx="4654" cy="96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xmlns="" w="76200">
                              <a:solidFill>
                                <a:srgbClr val="FF505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17" name="Group 21"/>
            <p:cNvGrpSpPr>
              <a:grpSpLocks/>
            </p:cNvGrpSpPr>
            <p:nvPr/>
          </p:nvGrpSpPr>
          <p:grpSpPr bwMode="auto">
            <a:xfrm>
              <a:off x="1292" y="2523"/>
              <a:ext cx="4273" cy="1408"/>
              <a:chOff x="1276" y="2202"/>
              <a:chExt cx="4273" cy="1408"/>
            </a:xfrm>
          </p:grpSpPr>
          <p:sp>
            <p:nvSpPr>
              <p:cNvPr id="215062" name="Line 22"/>
              <p:cNvSpPr>
                <a:spLocks noChangeShapeType="1"/>
              </p:cNvSpPr>
              <p:nvPr/>
            </p:nvSpPr>
            <p:spPr bwMode="auto">
              <a:xfrm flipH="1">
                <a:off x="4876" y="2826"/>
                <a:ext cx="0" cy="528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063" name="Line 23"/>
              <p:cNvSpPr>
                <a:spLocks noChangeShapeType="1"/>
              </p:cNvSpPr>
              <p:nvPr/>
            </p:nvSpPr>
            <p:spPr bwMode="auto">
              <a:xfrm flipH="1">
                <a:off x="3532" y="282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064" name="Text Box 24"/>
              <p:cNvSpPr txBox="1">
                <a:spLocks noChangeArrowheads="1"/>
              </p:cNvSpPr>
              <p:nvPr/>
            </p:nvSpPr>
            <p:spPr bwMode="auto">
              <a:xfrm>
                <a:off x="1324" y="3018"/>
                <a:ext cx="2541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000" b="0">
                    <a:solidFill>
                      <a:schemeClr val="tx1"/>
                    </a:solidFill>
                    <a:latin typeface="Times New Roman" charset="0"/>
                    <a:cs typeface="+mn-cs"/>
                  </a:rPr>
                  <a:t>compute during speech+noise periods</a:t>
                </a:r>
                <a:endParaRPr lang="en-GB" sz="2000" b="0">
                  <a:solidFill>
                    <a:schemeClr val="tx1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215065" name="Text Box 25"/>
              <p:cNvSpPr txBox="1">
                <a:spLocks noChangeArrowheads="1"/>
              </p:cNvSpPr>
              <p:nvPr/>
            </p:nvSpPr>
            <p:spPr bwMode="auto">
              <a:xfrm>
                <a:off x="3196" y="3354"/>
                <a:ext cx="2353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000" b="0">
                    <a:solidFill>
                      <a:schemeClr val="tx1"/>
                    </a:solidFill>
                    <a:latin typeface="Times New Roman" charset="0"/>
                    <a:cs typeface="+mn-cs"/>
                  </a:rPr>
                  <a:t>compute during noise-only periods</a:t>
                </a:r>
                <a:endParaRPr lang="en-GB" sz="2000" b="0">
                  <a:solidFill>
                    <a:schemeClr val="tx1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215066" name="Line 26"/>
              <p:cNvSpPr>
                <a:spLocks noChangeShapeType="1"/>
              </p:cNvSpPr>
              <p:nvPr/>
            </p:nvSpPr>
            <p:spPr bwMode="auto">
              <a:xfrm flipH="1">
                <a:off x="1900" y="282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067" name="Oval 27"/>
              <p:cNvSpPr>
                <a:spLocks noChangeArrowheads="1"/>
              </p:cNvSpPr>
              <p:nvPr/>
            </p:nvSpPr>
            <p:spPr bwMode="auto">
              <a:xfrm>
                <a:off x="1276" y="2202"/>
                <a:ext cx="1296" cy="672"/>
              </a:xfrm>
              <a:prstGeom prst="ellipse">
                <a:avLst/>
              </a:prstGeom>
              <a:solidFill>
                <a:srgbClr val="FF5050">
                  <a:alpha val="50000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068" name="Oval 28"/>
              <p:cNvSpPr>
                <a:spLocks noChangeArrowheads="1"/>
              </p:cNvSpPr>
              <p:nvPr/>
            </p:nvSpPr>
            <p:spPr bwMode="auto">
              <a:xfrm>
                <a:off x="2908" y="2202"/>
                <a:ext cx="1296" cy="672"/>
              </a:xfrm>
              <a:prstGeom prst="ellipse">
                <a:avLst/>
              </a:prstGeom>
              <a:solidFill>
                <a:srgbClr val="FF5050">
                  <a:alpha val="50000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069" name="Oval 29"/>
              <p:cNvSpPr>
                <a:spLocks noChangeArrowheads="1"/>
              </p:cNvSpPr>
              <p:nvPr/>
            </p:nvSpPr>
            <p:spPr bwMode="auto">
              <a:xfrm>
                <a:off x="4252" y="2202"/>
                <a:ext cx="1296" cy="672"/>
              </a:xfrm>
              <a:prstGeom prst="ellipse">
                <a:avLst/>
              </a:prstGeom>
              <a:solidFill>
                <a:srgbClr val="FF5050">
                  <a:alpha val="50000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15070" name="Text Box 30"/>
          <p:cNvSpPr txBox="1">
            <a:spLocks noChangeArrowheads="1"/>
          </p:cNvSpPr>
          <p:nvPr/>
        </p:nvSpPr>
        <p:spPr bwMode="auto">
          <a:xfrm>
            <a:off x="323528" y="1125538"/>
            <a:ext cx="71481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b="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b="0" dirty="0">
                <a:cs typeface="+mn-cs"/>
              </a:rPr>
              <a:t>Implementation with  </a:t>
            </a:r>
            <a:r>
              <a:rPr lang="en-US" b="0" u="sng" dirty="0">
                <a:cs typeface="+mn-cs"/>
              </a:rPr>
              <a:t>time-domain</a:t>
            </a:r>
            <a:r>
              <a:rPr lang="en-US" b="0" dirty="0">
                <a:cs typeface="+mn-cs"/>
              </a:rPr>
              <a:t> </a:t>
            </a:r>
            <a:r>
              <a:rPr lang="en-US" u="sng" dirty="0">
                <a:cs typeface="+mn-cs"/>
              </a:rPr>
              <a:t>linear filtering</a:t>
            </a:r>
            <a:r>
              <a:rPr lang="en-US" b="0" dirty="0">
                <a:cs typeface="+mn-cs"/>
              </a:rPr>
              <a:t>:</a:t>
            </a:r>
            <a:r>
              <a:rPr lang="en-US" b="0" dirty="0">
                <a:latin typeface="Times New Roman" charset="0"/>
                <a:cs typeface="+mn-cs"/>
              </a:rPr>
              <a:t>   </a:t>
            </a:r>
            <a:endParaRPr lang="en-GB" b="0" dirty="0">
              <a:latin typeface="Times New Roman" charset="0"/>
              <a:cs typeface="+mn-cs"/>
            </a:endParaRPr>
          </a:p>
        </p:txBody>
      </p:sp>
      <p:sp>
        <p:nvSpPr>
          <p:cNvPr id="215073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93663"/>
            <a:ext cx="9144000" cy="781050"/>
          </a:xfrm>
        </p:spPr>
        <p:txBody>
          <a:bodyPr/>
          <a:lstStyle/>
          <a:p>
            <a:pPr>
              <a:defRPr/>
            </a:pPr>
            <a:r>
              <a:rPr lang="nl-BE" sz="3200" dirty="0">
                <a:cs typeface="+mj-cs"/>
              </a:rPr>
              <a:t>Multi-Channel Wiener Filter: Implementation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488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Recap </a:t>
            </a:r>
            <a:r>
              <a:rPr lang="en-US" sz="2000" dirty="0"/>
              <a:t>3/4</a:t>
            </a:r>
            <a:endParaRPr lang="en-US" dirty="0">
              <a:cs typeface="+mj-cs"/>
            </a:endParaRP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52736"/>
            <a:ext cx="8641655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Data model: source signal + noise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0" u="sng" dirty="0">
                <a:cs typeface="+mn-cs"/>
              </a:rPr>
              <a:t>Microphone signals</a:t>
            </a:r>
            <a:r>
              <a:rPr lang="en-US" sz="2400" b="0" dirty="0">
                <a:cs typeface="+mn-cs"/>
              </a:rPr>
              <a:t> are also corrupted by additive noise</a:t>
            </a:r>
            <a:r>
              <a:rPr lang="en-US" sz="2400" b="0" dirty="0">
                <a:cs typeface="+mn-cs"/>
                <a:sym typeface="Symbol" charset="0"/>
              </a:rPr>
              <a:t> </a:t>
            </a:r>
            <a:br>
              <a:rPr lang="en-US" sz="2000" b="0" dirty="0">
                <a:cs typeface="+mn-cs"/>
                <a:sym typeface="Symbol" charset="0"/>
              </a:rPr>
            </a:br>
            <a:br>
              <a:rPr lang="en-US" sz="2000" b="0" dirty="0">
                <a:cs typeface="+mn-cs"/>
                <a:sym typeface="Symbol" charset="0"/>
              </a:rPr>
            </a:br>
            <a:br>
              <a:rPr lang="en-US" sz="1000" b="0" dirty="0">
                <a:cs typeface="+mn-cs"/>
                <a:sym typeface="Symbol" charset="0"/>
              </a:rPr>
            </a:br>
            <a:endParaRPr lang="en-US" sz="2400" b="0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  <a:sym typeface="Symbol" charset="0"/>
              </a:rPr>
              <a:t>   </a:t>
            </a:r>
          </a:p>
          <a:p>
            <a:pPr marL="0" indent="0">
              <a:lnSpc>
                <a:spcPct val="90000"/>
              </a:lnSpc>
              <a:spcBef>
                <a:spcPct val="30000"/>
              </a:spcBef>
              <a:buNone/>
              <a:defRPr/>
            </a:pPr>
            <a:r>
              <a:rPr lang="en-US" sz="2400" b="0" dirty="0">
                <a:cs typeface="+mn-cs"/>
                <a:sym typeface="Symbol" charset="0"/>
              </a:rPr>
              <a:t>       </a:t>
            </a:r>
            <a:r>
              <a:rPr lang="en-US" sz="2400" b="0" u="sng" dirty="0">
                <a:cs typeface="+mn-cs"/>
                <a:sym typeface="Symbol" charset="0"/>
              </a:rPr>
              <a:t>Noise correlation matrix</a:t>
            </a:r>
            <a:r>
              <a:rPr lang="en-US" sz="2400" b="0" dirty="0">
                <a:cs typeface="+mn-cs"/>
                <a:sym typeface="Symbol" charset="0"/>
              </a:rPr>
              <a:t> is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endParaRPr lang="en-US" sz="2000" b="0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endParaRPr lang="en-US" sz="2000" b="0" dirty="0">
              <a:cs typeface="+mn-cs"/>
              <a:sym typeface="Symbol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en-US" sz="2000" b="0" dirty="0">
                <a:cs typeface="+mn-cs"/>
                <a:sym typeface="Symbol" charset="0"/>
              </a:rPr>
              <a:t> </a:t>
            </a:r>
            <a:r>
              <a:rPr lang="en-US" sz="2400" b="0" u="sng" dirty="0">
                <a:sym typeface="Symbol" charset="0"/>
              </a:rPr>
              <a:t>Output signal</a:t>
            </a:r>
            <a:r>
              <a:rPr lang="en-US" sz="2400" b="0" dirty="0">
                <a:sym typeface="Symbol" charset="0"/>
              </a:rPr>
              <a:t> after `filter-and-sum</a:t>
            </a:r>
            <a:r>
              <a:rPr lang="ja-JP" altLang="en-US" sz="2400" b="0" dirty="0">
                <a:sym typeface="Symbol" charset="0"/>
              </a:rPr>
              <a:t>’</a:t>
            </a:r>
            <a:r>
              <a:rPr lang="en-US" sz="2400" b="0" dirty="0">
                <a:sym typeface="Symbol" charset="0"/>
              </a:rPr>
              <a:t> is </a:t>
            </a:r>
          </a:p>
          <a:p>
            <a:pPr>
              <a:spcBef>
                <a:spcPct val="30000"/>
              </a:spcBef>
              <a:defRPr/>
            </a:pPr>
            <a:endParaRPr lang="en-US" sz="2400" b="0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endParaRPr lang="en-US" sz="2000" b="0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r>
              <a:rPr lang="en-US" sz="2000" b="0" dirty="0">
                <a:cs typeface="+mn-cs"/>
                <a:sym typeface="Symbol" charset="0"/>
              </a:rPr>
              <a:t> </a:t>
            </a:r>
            <a:r>
              <a:rPr lang="en-US" sz="2400" b="0" dirty="0">
                <a:cs typeface="+mn-cs"/>
                <a:sym typeface="Symbol" charset="0"/>
              </a:rPr>
              <a:t> </a:t>
            </a:r>
            <a:endParaRPr lang="en-US" sz="2400" b="0" baseline="30000" dirty="0">
              <a:cs typeface="+mn-cs"/>
              <a:sym typeface="Symbol" charset="0"/>
            </a:endParaRPr>
          </a:p>
        </p:txBody>
      </p:sp>
      <p:graphicFrame>
        <p:nvGraphicFramePr>
          <p:cNvPr id="26693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653170"/>
              </p:ext>
            </p:extLst>
          </p:nvPr>
        </p:nvGraphicFramePr>
        <p:xfrm>
          <a:off x="1042988" y="2729136"/>
          <a:ext cx="49498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700" imgH="241300" progId="Equation.3">
                  <p:embed/>
                </p:oleObj>
              </mc:Choice>
              <mc:Fallback>
                <p:oleObj name="Equation" r:id="rId2" imgW="2425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29136"/>
                        <a:ext cx="4949825" cy="4905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4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878850"/>
              </p:ext>
            </p:extLst>
          </p:nvPr>
        </p:nvGraphicFramePr>
        <p:xfrm>
          <a:off x="1004888" y="4018583"/>
          <a:ext cx="35750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600" imgH="241300" progId="Equation.3">
                  <p:embed/>
                </p:oleObj>
              </mc:Choice>
              <mc:Fallback>
                <p:oleObj name="Equation" r:id="rId4" imgW="1752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4018583"/>
                        <a:ext cx="3575050" cy="4905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7" name="Object 7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2083614"/>
              </p:ext>
            </p:extLst>
          </p:nvPr>
        </p:nvGraphicFramePr>
        <p:xfrm>
          <a:off x="1042988" y="2170336"/>
          <a:ext cx="43211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5000" imgH="203200" progId="Equation.3">
                  <p:embed/>
                </p:oleObj>
              </mc:Choice>
              <mc:Fallback>
                <p:oleObj name="Equation" r:id="rId6" imgW="1905000" imgH="203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170336"/>
                        <a:ext cx="4321175" cy="4603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47593"/>
              </p:ext>
            </p:extLst>
          </p:nvPr>
        </p:nvGraphicFramePr>
        <p:xfrm>
          <a:off x="960437" y="5256212"/>
          <a:ext cx="7512585" cy="69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06900" imgH="406400" progId="Equation.3">
                  <p:embed/>
                </p:oleObj>
              </mc:Choice>
              <mc:Fallback>
                <p:oleObj name="Equation" r:id="rId8" imgW="4406900" imgH="406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7" y="5256212"/>
                        <a:ext cx="7512585" cy="69306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21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Recap </a:t>
            </a:r>
            <a:r>
              <a:rPr lang="en-US" sz="2000" dirty="0"/>
              <a:t>4/4</a:t>
            </a:r>
            <a:endParaRPr lang="en-US" dirty="0">
              <a:cs typeface="+mj-cs"/>
            </a:endParaRP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35794"/>
            <a:ext cx="8641655" cy="5289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r>
              <a:rPr lang="en-US" dirty="0">
                <a:cs typeface="+mn-cs"/>
                <a:sym typeface="Symbol" charset="0"/>
              </a:rPr>
              <a:t>Definitions: </a:t>
            </a:r>
            <a:endParaRPr lang="en-US" sz="2000" b="0" baseline="30000" dirty="0">
              <a:cs typeface="+mn-cs"/>
              <a:sym typeface="Symbol" charset="0"/>
            </a:endParaRPr>
          </a:p>
          <a:p>
            <a:pPr>
              <a:spcBef>
                <a:spcPts val="696"/>
              </a:spcBef>
              <a:defRPr/>
            </a:pPr>
            <a:r>
              <a:rPr lang="en-US" sz="2400" b="0" u="sng" dirty="0">
                <a:solidFill>
                  <a:srgbClr val="CCFF66"/>
                </a:solidFill>
                <a:cs typeface="+mn-cs"/>
                <a:sym typeface="Symbol" charset="0"/>
              </a:rPr>
              <a:t>Array directivity pattern</a:t>
            </a:r>
            <a:r>
              <a:rPr lang="en-US" sz="2400" b="0" dirty="0">
                <a:solidFill>
                  <a:srgbClr val="CCFF66"/>
                </a:solidFill>
                <a:cs typeface="+mn-cs"/>
                <a:sym typeface="Symbol" charset="0"/>
              </a:rPr>
              <a:t> </a:t>
            </a:r>
            <a:r>
              <a:rPr lang="en-US" sz="2000" b="0" dirty="0">
                <a:solidFill>
                  <a:srgbClr val="CCFF66"/>
                </a:solidFill>
                <a:cs typeface="+mn-cs"/>
                <a:sym typeface="Symbol" charset="0"/>
              </a:rPr>
              <a:t>= `transfer function</a:t>
            </a:r>
            <a:r>
              <a:rPr lang="ja-JP" altLang="en-US" sz="2000" b="0" dirty="0">
                <a:solidFill>
                  <a:srgbClr val="CCFF66"/>
                </a:solidFill>
                <a:cs typeface="+mn-cs"/>
                <a:sym typeface="Symbol" charset="0"/>
              </a:rPr>
              <a:t>’</a:t>
            </a:r>
            <a:r>
              <a:rPr lang="en-US" sz="2000" b="0" dirty="0">
                <a:solidFill>
                  <a:srgbClr val="CCFF66"/>
                </a:solidFill>
                <a:cs typeface="+mn-cs"/>
                <a:sym typeface="Symbol" charset="0"/>
              </a:rPr>
              <a:t> for  source signal at </a:t>
            </a:r>
            <a:r>
              <a:rPr lang="en-US" sz="2000" b="0" i="1" dirty="0">
                <a:solidFill>
                  <a:srgbClr val="CCFF66"/>
                </a:solidFill>
                <a:cs typeface="+mn-cs"/>
                <a:sym typeface="Symbol" charset="0"/>
              </a:rPr>
              <a:t> </a:t>
            </a:r>
            <a:r>
              <a:rPr lang="en-US" sz="2000" b="0" dirty="0">
                <a:solidFill>
                  <a:srgbClr val="CCFF66"/>
                </a:solidFill>
                <a:cs typeface="+mn-cs"/>
                <a:sym typeface="Symbol" charset="0"/>
              </a:rPr>
              <a:t>  </a:t>
            </a:r>
            <a:endParaRPr lang="en-US" sz="2000" b="0" i="1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defRPr/>
            </a:pPr>
            <a:endParaRPr lang="en-US" sz="1600" b="0" i="1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defRPr/>
            </a:pPr>
            <a:endParaRPr lang="en-US" sz="1600" b="0" i="1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defRPr/>
            </a:pPr>
            <a:endParaRPr lang="en-US" sz="1600" b="0" i="1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spcBef>
                <a:spcPts val="1176"/>
              </a:spcBef>
              <a:defRPr/>
            </a:pPr>
            <a:r>
              <a:rPr lang="en-US" sz="2400" b="0" u="sng" dirty="0">
                <a:solidFill>
                  <a:srgbClr val="FFFF66"/>
                </a:solidFill>
              </a:rPr>
              <a:t>Array Gain</a:t>
            </a:r>
            <a:r>
              <a:rPr lang="en-US" sz="2000" b="0" dirty="0">
                <a:solidFill>
                  <a:srgbClr val="FFFF66"/>
                </a:solidFill>
              </a:rPr>
              <a:t> = improvement in SNR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b="0" dirty="0">
                <a:solidFill>
                  <a:srgbClr val="FFFF66"/>
                </a:solidFill>
              </a:rPr>
              <a:t>for source signal at </a:t>
            </a:r>
            <a:r>
              <a:rPr lang="en-US" sz="2000" b="0" i="1" dirty="0">
                <a:solidFill>
                  <a:srgbClr val="FFFF66"/>
                </a:solidFill>
                <a:sym typeface="Symbol" charset="0"/>
              </a:rPr>
              <a:t></a:t>
            </a:r>
            <a:r>
              <a:rPr lang="en-US" sz="2000" b="0" i="1" dirty="0">
                <a:sym typeface="Symbol" charset="0"/>
              </a:rPr>
              <a:t> </a:t>
            </a:r>
            <a:r>
              <a:rPr lang="en-US" sz="2000" b="0" dirty="0">
                <a:sym typeface="Symbol" charset="0"/>
              </a:rPr>
              <a:t> </a:t>
            </a:r>
            <a:r>
              <a:rPr lang="en-US" sz="2000" b="0" dirty="0">
                <a:cs typeface="Arial" charset="0"/>
                <a:sym typeface="Symbol" charset="0"/>
              </a:rPr>
              <a:t> 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  <a:defRPr/>
            </a:pPr>
            <a:endParaRPr lang="en-US" sz="2000" b="0" dirty="0"/>
          </a:p>
          <a:p>
            <a:pPr>
              <a:lnSpc>
                <a:spcPct val="80000"/>
              </a:lnSpc>
              <a:defRPr/>
            </a:pPr>
            <a:endParaRPr lang="en-US" sz="2000" b="0" dirty="0"/>
          </a:p>
          <a:p>
            <a:pPr>
              <a:lnSpc>
                <a:spcPct val="80000"/>
              </a:lnSpc>
              <a:defRPr/>
            </a:pPr>
            <a:endParaRPr lang="en-US" sz="2000" b="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buNone/>
              <a:defRPr/>
            </a:pPr>
            <a:r>
              <a:rPr lang="en-US" sz="2400" b="0" dirty="0"/>
              <a:t>     </a:t>
            </a:r>
            <a:r>
              <a:rPr lang="en-US" sz="2400" b="0" u="sng" dirty="0"/>
              <a:t>White Noise Gain</a:t>
            </a:r>
            <a:r>
              <a:rPr lang="en-US" sz="2400" b="0" dirty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buNone/>
              <a:defRPr/>
            </a:pPr>
            <a:r>
              <a:rPr lang="en-US" sz="2400" b="0" dirty="0"/>
              <a:t>         </a:t>
            </a:r>
            <a:r>
              <a:rPr lang="en-US" sz="2000" b="0" dirty="0"/>
              <a:t>=array gain for </a:t>
            </a:r>
            <a:r>
              <a:rPr lang="en-US" sz="2000" u="sng" dirty="0"/>
              <a:t>spatially uncorrelated</a:t>
            </a:r>
            <a:r>
              <a:rPr lang="en-US" sz="2000" b="0" dirty="0"/>
              <a:t> noise </a:t>
            </a:r>
            <a:endParaRPr lang="en-US" sz="2400" b="0" u="sng" dirty="0"/>
          </a:p>
          <a:p>
            <a:pPr marL="0" indent="0">
              <a:spcBef>
                <a:spcPts val="1200"/>
              </a:spcBef>
              <a:spcAft>
                <a:spcPct val="20000"/>
              </a:spcAft>
              <a:buNone/>
              <a:defRPr/>
            </a:pPr>
            <a:r>
              <a:rPr lang="en-US" sz="2400" b="0" dirty="0"/>
              <a:t>     </a:t>
            </a:r>
            <a:r>
              <a:rPr lang="en-US" sz="2400" b="0" u="sng" dirty="0"/>
              <a:t>Directivity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buNone/>
              <a:defRPr/>
            </a:pPr>
            <a:r>
              <a:rPr lang="en-US" sz="2400" b="0" dirty="0"/>
              <a:t>        </a:t>
            </a:r>
            <a:r>
              <a:rPr lang="en-US" sz="2000" b="0" dirty="0"/>
              <a:t> =array gain for </a:t>
            </a:r>
            <a:r>
              <a:rPr lang="en-US" sz="2000" u="sng" dirty="0"/>
              <a:t>diffuse</a:t>
            </a:r>
            <a:r>
              <a:rPr lang="en-US" sz="2000" b="0" dirty="0"/>
              <a:t> noise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buNone/>
              <a:defRPr/>
            </a:pPr>
            <a:endParaRPr lang="en-US" sz="2000" b="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baseline="30000" dirty="0">
              <a:cs typeface="+mn-cs"/>
              <a:sym typeface="Symbol" charset="0"/>
            </a:endParaRPr>
          </a:p>
        </p:txBody>
      </p:sp>
      <p:graphicFrame>
        <p:nvGraphicFramePr>
          <p:cNvPr id="25635" name="Object 3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1781420"/>
              </p:ext>
            </p:extLst>
          </p:nvPr>
        </p:nvGraphicFramePr>
        <p:xfrm>
          <a:off x="1043608" y="2077095"/>
          <a:ext cx="37877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15900" progId="Equation.3">
                  <p:embed/>
                </p:oleObj>
              </mc:Choice>
              <mc:Fallback>
                <p:oleObj name="Equation" r:id="rId2" imgW="1295400" imgH="215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077095"/>
                        <a:ext cx="3787775" cy="6318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808920"/>
              </p:ext>
            </p:extLst>
          </p:nvPr>
        </p:nvGraphicFramePr>
        <p:xfrm>
          <a:off x="1043608" y="3429000"/>
          <a:ext cx="44656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92400" imgH="546100" progId="Equation.3">
                  <p:embed/>
                </p:oleObj>
              </mc:Choice>
              <mc:Fallback>
                <p:oleObj name="Equation" r:id="rId4" imgW="26924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429000"/>
                        <a:ext cx="4465637" cy="8302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245641"/>
              </p:ext>
            </p:extLst>
          </p:nvPr>
        </p:nvGraphicFramePr>
        <p:xfrm>
          <a:off x="6228184" y="4725144"/>
          <a:ext cx="127894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47" imgH="241195" progId="Equation.3">
                  <p:embed/>
                </p:oleObj>
              </mc:Choice>
              <mc:Fallback>
                <p:oleObj name="Equation" r:id="rId6" imgW="58394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725144"/>
                        <a:ext cx="1278947" cy="50405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41065"/>
              </p:ext>
            </p:extLst>
          </p:nvPr>
        </p:nvGraphicFramePr>
        <p:xfrm>
          <a:off x="4860032" y="5495147"/>
          <a:ext cx="2664296" cy="598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55800" imgH="482600" progId="">
                  <p:embed/>
                </p:oleObj>
              </mc:Choice>
              <mc:Fallback>
                <p:oleObj name="Equation" r:id="rId8" imgW="19558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495147"/>
                        <a:ext cx="2664296" cy="59814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392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Overview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610600" cy="5327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Recap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2976"/>
              </a:spcBef>
              <a:defRPr/>
            </a:pPr>
            <a:r>
              <a:rPr lang="en-US" dirty="0"/>
              <a:t>Adaptive </a:t>
            </a:r>
            <a:r>
              <a:rPr lang="en-US" dirty="0" err="1"/>
              <a:t>Beamforming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Adaptive </a:t>
            </a:r>
            <a:r>
              <a:rPr lang="en-US" dirty="0" err="1"/>
              <a:t>beamforming</a:t>
            </a:r>
            <a:r>
              <a:rPr lang="en-US" dirty="0"/>
              <a:t> goal &amp; set-u</a:t>
            </a:r>
            <a:r>
              <a:rPr lang="en-US" dirty="0">
                <a:solidFill>
                  <a:srgbClr val="FFFFFF"/>
                </a:solidFill>
              </a:rPr>
              <a:t>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LCMV </a:t>
            </a:r>
            <a:r>
              <a:rPr lang="en-US" dirty="0" err="1">
                <a:solidFill>
                  <a:schemeClr val="tx1"/>
                </a:solidFill>
              </a:rPr>
              <a:t>beamformer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Generalized </a:t>
            </a:r>
            <a:r>
              <a:rPr lang="en-US" dirty="0" err="1">
                <a:solidFill>
                  <a:schemeClr val="tx1"/>
                </a:solidFill>
              </a:rPr>
              <a:t>sidelobe</a:t>
            </a:r>
            <a:r>
              <a:rPr lang="en-US" dirty="0">
                <a:solidFill>
                  <a:schemeClr val="tx1"/>
                </a:solidFill>
              </a:rPr>
              <a:t> canceler</a:t>
            </a:r>
          </a:p>
          <a:p>
            <a:pPr>
              <a:spcBef>
                <a:spcPts val="2976"/>
              </a:spcBef>
              <a:defRPr/>
            </a:pPr>
            <a:r>
              <a:rPr lang="nl-BE" dirty="0">
                <a:solidFill>
                  <a:schemeClr val="tx1"/>
                </a:solidFill>
              </a:rPr>
              <a:t>Multi-channel Wiener filter for multi-microphone noise reduction</a:t>
            </a:r>
            <a:r>
              <a:rPr lang="nl-BE" dirty="0"/>
              <a:t> </a:t>
            </a:r>
            <a:r>
              <a:rPr lang="nl-BE" sz="1800" dirty="0">
                <a:solidFill>
                  <a:srgbClr val="081D58"/>
                </a:solidFill>
              </a:rPr>
              <a:t>(/speech enhancement)</a:t>
            </a:r>
            <a:endParaRPr lang="nl-BE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Multi-microphone noise reduction problem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Multi-channel Wiener filter (=</a:t>
            </a:r>
            <a:r>
              <a:rPr lang="en-US" u="sng" dirty="0" err="1">
                <a:solidFill>
                  <a:schemeClr val="tx1"/>
                </a:solidFill>
              </a:rPr>
              <a:t>spectral+spatial</a:t>
            </a:r>
            <a:r>
              <a:rPr lang="en-US" dirty="0">
                <a:solidFill>
                  <a:schemeClr val="tx1"/>
                </a:solidFill>
              </a:rPr>
              <a:t> filtering)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503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 dirty="0"/>
              <a:t>Adaptive </a:t>
            </a:r>
            <a:r>
              <a:rPr lang="en-US" dirty="0" err="1"/>
              <a:t>beamforming</a:t>
            </a:r>
            <a:r>
              <a:rPr lang="en-US" dirty="0"/>
              <a:t> Goal &amp; Set-up</a:t>
            </a: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35794"/>
            <a:ext cx="8588375" cy="5289550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cs typeface="+mn-cs"/>
              </a:rPr>
              <a:t>Adaptive filter-and-sum structure:</a:t>
            </a:r>
          </a:p>
          <a:p>
            <a:pPr lvl="1">
              <a:spcBef>
                <a:spcPts val="600"/>
              </a:spcBef>
              <a:defRPr/>
            </a:pPr>
            <a:r>
              <a:rPr lang="en-GB" sz="2000" dirty="0"/>
              <a:t>Aim is to </a:t>
            </a:r>
            <a:r>
              <a:rPr lang="en-GB" sz="2000" u="sng" dirty="0"/>
              <a:t>minimize noise output power</a:t>
            </a:r>
            <a:r>
              <a:rPr lang="en-GB" sz="2000" dirty="0"/>
              <a:t>, while maintaining a fixed response for a given angle </a:t>
            </a:r>
            <a:r>
              <a:rPr lang="el-GR" sz="2000" b="1" dirty="0">
                <a:latin typeface="" charset="0"/>
              </a:rPr>
              <a:t>ψ</a:t>
            </a:r>
            <a:r>
              <a:rPr lang="en-US" sz="2000" b="1" dirty="0">
                <a:latin typeface="" charset="0"/>
              </a:rPr>
              <a:t> </a:t>
            </a:r>
            <a:r>
              <a:rPr lang="en-US" sz="2000" dirty="0">
                <a:latin typeface="" charset="0"/>
              </a:rPr>
              <a:t>(=assumed source signal angle)     </a:t>
            </a:r>
            <a:r>
              <a:rPr lang="en-GB" sz="1800" dirty="0"/>
              <a:t>(plus possibly other linear constraints, see below)</a:t>
            </a:r>
            <a:r>
              <a:rPr lang="en-GB" sz="2000" dirty="0"/>
              <a:t>  </a:t>
            </a:r>
          </a:p>
          <a:p>
            <a:pPr lvl="1">
              <a:spcBef>
                <a:spcPts val="1200"/>
              </a:spcBef>
              <a:defRPr/>
            </a:pPr>
            <a:r>
              <a:rPr lang="en-GB" sz="2000" dirty="0"/>
              <a:t>This is similar to the operation of a matched filter </a:t>
            </a:r>
            <a:r>
              <a:rPr lang="en-GB" sz="2000" dirty="0" err="1"/>
              <a:t>beamformer</a:t>
            </a:r>
            <a:r>
              <a:rPr lang="en-GB" sz="2000" dirty="0"/>
              <a:t>       (in white noise) or </a:t>
            </a:r>
            <a:r>
              <a:rPr lang="en-GB" sz="2000" dirty="0" err="1"/>
              <a:t>superdirective</a:t>
            </a:r>
            <a:r>
              <a:rPr lang="en-GB" sz="2000" dirty="0"/>
              <a:t> </a:t>
            </a:r>
            <a:r>
              <a:rPr lang="en-GB" sz="2000" dirty="0" err="1"/>
              <a:t>beamformer</a:t>
            </a:r>
            <a:r>
              <a:rPr lang="en-GB" sz="2000" dirty="0"/>
              <a:t> (in diffuse noise)                  see  Chapter-3 (**) p.26 &amp; 36                                                                     </a:t>
            </a:r>
            <a:r>
              <a:rPr lang="en-GB" sz="2000" b="1" dirty="0"/>
              <a:t>but now noise field is unknown &amp; adapted to</a:t>
            </a:r>
            <a:endParaRPr lang="en-GB" sz="2000" b="1" i="1" dirty="0"/>
          </a:p>
          <a:p>
            <a:pPr lvl="1">
              <a:spcBef>
                <a:spcPct val="5000"/>
              </a:spcBef>
              <a:buFontTx/>
              <a:buNone/>
              <a:defRPr/>
            </a:pPr>
            <a:endParaRPr lang="en-GB" sz="1600" b="1" i="1" dirty="0"/>
          </a:p>
          <a:p>
            <a:pPr lvl="1">
              <a:spcBef>
                <a:spcPct val="5000"/>
              </a:spcBef>
              <a:buFontTx/>
              <a:buNone/>
              <a:defRPr/>
            </a:pPr>
            <a:endParaRPr lang="en-GB" sz="1600" b="1" i="1" dirty="0"/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lang="en-GB" sz="2000" dirty="0"/>
              <a:t>	</a:t>
            </a: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15616" y="4140558"/>
            <a:ext cx="3534470" cy="2096754"/>
            <a:chOff x="1617615" y="3964096"/>
            <a:chExt cx="4073627" cy="220973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1624620" y="3964096"/>
              <a:ext cx="4066622" cy="2209731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757515" y="4039985"/>
              <a:ext cx="3588381" cy="1923833"/>
              <a:chOff x="467544" y="2478925"/>
              <a:chExt cx="3758864" cy="2091413"/>
            </a:xfrm>
          </p:grpSpPr>
          <p:cxnSp>
            <p:nvCxnSpPr>
              <p:cNvPr id="49" name="Straight Arrow Connector 48"/>
              <p:cNvCxnSpPr/>
              <p:nvPr/>
            </p:nvCxnSpPr>
            <p:spPr bwMode="auto">
              <a:xfrm flipH="1">
                <a:off x="1475656" y="3573016"/>
                <a:ext cx="648072" cy="2038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50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5210958"/>
                  </p:ext>
                </p:extLst>
              </p:nvPr>
            </p:nvGraphicFramePr>
            <p:xfrm>
              <a:off x="2045742" y="2791718"/>
              <a:ext cx="654050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381000" imgH="203200" progId="Equation.3">
                      <p:embed/>
                    </p:oleObj>
                  </mc:Choice>
                  <mc:Fallback>
                    <p:oleObj name="Equation" r:id="rId2" imgW="3810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5742" y="2791718"/>
                            <a:ext cx="654050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5262526"/>
                  </p:ext>
                </p:extLst>
              </p:nvPr>
            </p:nvGraphicFramePr>
            <p:xfrm>
              <a:off x="2025104" y="3357563"/>
              <a:ext cx="67468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393700" imgH="203200" progId="Equation.3">
                      <p:embed/>
                    </p:oleObj>
                  </mc:Choice>
                  <mc:Fallback>
                    <p:oleObj name="Equation" r:id="rId4" imgW="3937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5104" y="3357563"/>
                            <a:ext cx="674688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464775"/>
                  </p:ext>
                </p:extLst>
              </p:nvPr>
            </p:nvGraphicFramePr>
            <p:xfrm>
              <a:off x="2030438" y="4221088"/>
              <a:ext cx="741362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431800" imgH="203200" progId="Equation.3">
                      <p:embed/>
                    </p:oleObj>
                  </mc:Choice>
                  <mc:Fallback>
                    <p:oleObj name="Equation" r:id="rId6" imgW="4318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0438" y="4221088"/>
                            <a:ext cx="741362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7858316"/>
                  </p:ext>
                </p:extLst>
              </p:nvPr>
            </p:nvGraphicFramePr>
            <p:xfrm>
              <a:off x="467544" y="3114431"/>
              <a:ext cx="479425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79400" imgH="190500" progId="Equation.3">
                      <p:embed/>
                    </p:oleObj>
                  </mc:Choice>
                  <mc:Fallback>
                    <p:oleObj name="Equation" r:id="rId8" imgW="2794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544" y="3114431"/>
                            <a:ext cx="479425" cy="3270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935900"/>
                  </p:ext>
                </p:extLst>
              </p:nvPr>
            </p:nvGraphicFramePr>
            <p:xfrm>
              <a:off x="2978200" y="2478925"/>
              <a:ext cx="56673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330200" imgH="203200" progId="Equation.3">
                      <p:embed/>
                    </p:oleObj>
                  </mc:Choice>
                  <mc:Fallback>
                    <p:oleObj name="Equation" r:id="rId10" imgW="3302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8200" y="2478925"/>
                            <a:ext cx="566738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" name="Oval 54"/>
              <p:cNvSpPr/>
              <p:nvPr/>
            </p:nvSpPr>
            <p:spPr bwMode="auto">
              <a:xfrm>
                <a:off x="971600" y="3140968"/>
                <a:ext cx="554360" cy="823208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+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 bwMode="auto">
              <a:xfrm flipH="1">
                <a:off x="1469678" y="3140968"/>
                <a:ext cx="582042" cy="2880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 flipH="1" flipV="1">
                <a:off x="1475656" y="3789041"/>
                <a:ext cx="576064" cy="43204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267744" y="3573016"/>
                <a:ext cx="287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:</a:t>
                </a:r>
              </a:p>
            </p:txBody>
          </p:sp>
          <p:cxnSp>
            <p:nvCxnSpPr>
              <p:cNvPr id="59" name="Straight Connector 58"/>
              <p:cNvCxnSpPr/>
              <p:nvPr/>
            </p:nvCxnSpPr>
            <p:spPr bwMode="auto">
              <a:xfrm flipV="1">
                <a:off x="2699792" y="2990132"/>
                <a:ext cx="1138355" cy="682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2771800" y="4437112"/>
                <a:ext cx="108012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2699792" y="3542109"/>
                <a:ext cx="122413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62" name="Picture 61" descr="Products31031-1200x1200-69562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8809" y="3344095"/>
                <a:ext cx="507599" cy="505915"/>
              </a:xfrm>
              <a:prstGeom prst="rect">
                <a:avLst/>
              </a:prstGeom>
            </p:spPr>
          </p:pic>
        </p:grpSp>
        <p:cxnSp>
          <p:nvCxnSpPr>
            <p:cNvPr id="35" name="Straight Arrow Connector 34"/>
            <p:cNvCxnSpPr/>
            <p:nvPr/>
          </p:nvCxnSpPr>
          <p:spPr bwMode="auto">
            <a:xfrm flipH="1">
              <a:off x="1617615" y="5047093"/>
              <a:ext cx="618678" cy="187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7" name="Picture 46" descr="microphon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71" y="4149080"/>
              <a:ext cx="453602" cy="590097"/>
            </a:xfrm>
            <a:prstGeom prst="rect">
              <a:avLst/>
            </a:prstGeom>
          </p:spPr>
        </p:pic>
        <p:pic>
          <p:nvPicPr>
            <p:cNvPr id="48" name="Picture 47" descr="find-the-best-condenser-mic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319" y="5405967"/>
              <a:ext cx="636066" cy="598150"/>
            </a:xfrm>
            <a:prstGeom prst="rect">
              <a:avLst/>
            </a:prstGeom>
          </p:spPr>
        </p:pic>
      </p:grpSp>
      <p:graphicFrame>
        <p:nvGraphicFramePr>
          <p:cNvPr id="63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435198"/>
              </p:ext>
            </p:extLst>
          </p:nvPr>
        </p:nvGraphicFramePr>
        <p:xfrm>
          <a:off x="3275856" y="5428456"/>
          <a:ext cx="5603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700" imgH="203200" progId="Equation.3">
                  <p:embed/>
                </p:oleObj>
              </mc:Choice>
              <mc:Fallback>
                <p:oleObj name="Equation" r:id="rId15" imgW="39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428456"/>
                        <a:ext cx="560388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38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 dirty="0"/>
              <a:t>Adaptive </a:t>
            </a:r>
            <a:r>
              <a:rPr lang="en-US" dirty="0" err="1"/>
              <a:t>beamforming</a:t>
            </a:r>
            <a:r>
              <a:rPr lang="en-US" dirty="0"/>
              <a:t> Goal &amp; Set-up</a:t>
            </a: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63786"/>
            <a:ext cx="8588375" cy="5289550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cs typeface="+mn-cs"/>
              </a:rPr>
              <a:t>Adaptive filter-and-sum structure:</a:t>
            </a:r>
          </a:p>
          <a:p>
            <a:pPr lvl="1">
              <a:spcBef>
                <a:spcPts val="1200"/>
              </a:spcBef>
              <a:defRPr/>
            </a:pPr>
            <a:r>
              <a:rPr lang="en-GB" sz="2000" dirty="0"/>
              <a:t>Will use (adaptive) FIR filters :</a:t>
            </a:r>
            <a:endParaRPr lang="en-GB" sz="2000" b="1" i="1" dirty="0"/>
          </a:p>
          <a:p>
            <a:pPr lvl="1">
              <a:spcBef>
                <a:spcPct val="5000"/>
              </a:spcBef>
              <a:buFontTx/>
              <a:buNone/>
              <a:defRPr/>
            </a:pPr>
            <a:endParaRPr lang="en-GB" sz="1600" b="1" i="1" dirty="0"/>
          </a:p>
          <a:p>
            <a:pPr lvl="1">
              <a:spcBef>
                <a:spcPct val="5000"/>
              </a:spcBef>
              <a:buFontTx/>
              <a:buNone/>
              <a:defRPr/>
            </a:pPr>
            <a:endParaRPr lang="en-GB" sz="1600" b="1" i="1" dirty="0"/>
          </a:p>
          <a:p>
            <a:pPr lvl="1">
              <a:spcBef>
                <a:spcPct val="5000"/>
              </a:spcBef>
              <a:buFontTx/>
              <a:buNone/>
              <a:defRPr/>
            </a:pPr>
            <a:endParaRPr lang="en-GB" sz="1600" b="1" i="1" dirty="0"/>
          </a:p>
          <a:p>
            <a:pPr lvl="1">
              <a:spcBef>
                <a:spcPct val="5000"/>
              </a:spcBef>
              <a:buFontTx/>
              <a:buNone/>
              <a:defRPr/>
            </a:pPr>
            <a:endParaRPr lang="en-GB" sz="1600" b="1" i="1" dirty="0"/>
          </a:p>
          <a:p>
            <a:pPr lvl="1">
              <a:spcBef>
                <a:spcPct val="5000"/>
              </a:spcBef>
              <a:buFontTx/>
              <a:buNone/>
              <a:defRPr/>
            </a:pPr>
            <a:endParaRPr lang="en-GB" sz="1600" b="1" i="1" dirty="0"/>
          </a:p>
          <a:p>
            <a:pPr lvl="1">
              <a:spcBef>
                <a:spcPct val="5000"/>
              </a:spcBef>
              <a:buFontTx/>
              <a:buNone/>
              <a:defRPr/>
            </a:pPr>
            <a:endParaRPr lang="en-GB" sz="1600" b="1" i="1" dirty="0"/>
          </a:p>
          <a:p>
            <a:pPr lvl="1">
              <a:spcBef>
                <a:spcPct val="5000"/>
              </a:spcBef>
              <a:buFontTx/>
              <a:buNone/>
              <a:defRPr/>
            </a:pPr>
            <a:endParaRPr lang="en-GB" sz="1600" b="1" i="1" dirty="0"/>
          </a:p>
          <a:p>
            <a:pPr lvl="1">
              <a:spcBef>
                <a:spcPct val="5000"/>
              </a:spcBef>
              <a:buFontTx/>
              <a:buNone/>
              <a:defRPr/>
            </a:pPr>
            <a:endParaRPr lang="en-GB" sz="1600" b="1" i="1" dirty="0"/>
          </a:p>
          <a:p>
            <a:pPr lvl="1">
              <a:spcBef>
                <a:spcPct val="5000"/>
              </a:spcBef>
              <a:buFontTx/>
              <a:buNone/>
              <a:defRPr/>
            </a:pPr>
            <a:endParaRPr lang="en-GB" sz="1600" b="1" i="1" dirty="0"/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lang="en-GB" sz="2000" dirty="0"/>
              <a:t>	</a:t>
            </a: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</p:txBody>
      </p:sp>
      <p:graphicFrame>
        <p:nvGraphicFramePr>
          <p:cNvPr id="49155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80504082"/>
              </p:ext>
            </p:extLst>
          </p:nvPr>
        </p:nvGraphicFramePr>
        <p:xfrm>
          <a:off x="5423793" y="4077072"/>
          <a:ext cx="34559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1800" imgH="254000" progId="Equation.3">
                  <p:embed/>
                </p:oleObj>
              </mc:Choice>
              <mc:Fallback>
                <p:oleObj name="Equation" r:id="rId2" imgW="2971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793" y="4077072"/>
                        <a:ext cx="3455987" cy="3460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156572"/>
              </p:ext>
            </p:extLst>
          </p:nvPr>
        </p:nvGraphicFramePr>
        <p:xfrm>
          <a:off x="1115616" y="2636912"/>
          <a:ext cx="369113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1000" imgH="431800" progId="Equation.3">
                  <p:embed/>
                </p:oleObj>
              </mc:Choice>
              <mc:Fallback>
                <p:oleObj name="Equation" r:id="rId4" imgW="165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636912"/>
                        <a:ext cx="3691136" cy="10081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233921"/>
              </p:ext>
            </p:extLst>
          </p:nvPr>
        </p:nvGraphicFramePr>
        <p:xfrm>
          <a:off x="5423793" y="3573016"/>
          <a:ext cx="34686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71700" imgH="266700" progId="Equation.3">
                  <p:embed/>
                </p:oleObj>
              </mc:Choice>
              <mc:Fallback>
                <p:oleObj name="Equation" r:id="rId6" imgW="2171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793" y="3573016"/>
                        <a:ext cx="3468687" cy="4445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89075"/>
              </p:ext>
            </p:extLst>
          </p:nvPr>
        </p:nvGraphicFramePr>
        <p:xfrm>
          <a:off x="5423793" y="2204864"/>
          <a:ext cx="259238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4" imgH="266584" progId="Equation.3">
                  <p:embed/>
                </p:oleObj>
              </mc:Choice>
              <mc:Fallback>
                <p:oleObj name="Equation" r:id="rId8" imgW="1396394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793" y="2204864"/>
                        <a:ext cx="2592387" cy="5159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1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81597523"/>
              </p:ext>
            </p:extLst>
          </p:nvPr>
        </p:nvGraphicFramePr>
        <p:xfrm>
          <a:off x="5423793" y="2780928"/>
          <a:ext cx="25923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30400" imgH="266700" progId="Equation.3">
                  <p:embed/>
                </p:oleObj>
              </mc:Choice>
              <mc:Fallback>
                <p:oleObj name="Equation" r:id="rId10" imgW="1930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793" y="2780928"/>
                        <a:ext cx="2592387" cy="358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 bwMode="auto">
          <a:xfrm>
            <a:off x="5076056" y="2204864"/>
            <a:ext cx="216024" cy="936104"/>
          </a:xfrm>
          <a:prstGeom prst="leftBrac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Left Brace 30"/>
          <p:cNvSpPr/>
          <p:nvPr/>
        </p:nvSpPr>
        <p:spPr bwMode="auto">
          <a:xfrm>
            <a:off x="5076056" y="3573016"/>
            <a:ext cx="216024" cy="936104"/>
          </a:xfrm>
          <a:prstGeom prst="leftBrac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5616" y="4140558"/>
            <a:ext cx="3534470" cy="2096754"/>
            <a:chOff x="1617615" y="3964096"/>
            <a:chExt cx="4073627" cy="2209731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624620" y="3964096"/>
              <a:ext cx="4066622" cy="2209731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757515" y="4039985"/>
              <a:ext cx="3588381" cy="1923833"/>
              <a:chOff x="467544" y="2478925"/>
              <a:chExt cx="3758864" cy="2091413"/>
            </a:xfrm>
          </p:grpSpPr>
          <p:cxnSp>
            <p:nvCxnSpPr>
              <p:cNvPr id="42" name="Straight Arrow Connector 41"/>
              <p:cNvCxnSpPr/>
              <p:nvPr/>
            </p:nvCxnSpPr>
            <p:spPr bwMode="auto">
              <a:xfrm flipH="1">
                <a:off x="1475656" y="3573016"/>
                <a:ext cx="648072" cy="2038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43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1555625"/>
                  </p:ext>
                </p:extLst>
              </p:nvPr>
            </p:nvGraphicFramePr>
            <p:xfrm>
              <a:off x="2045742" y="2791718"/>
              <a:ext cx="654050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381000" imgH="203200" progId="Equation.3">
                      <p:embed/>
                    </p:oleObj>
                  </mc:Choice>
                  <mc:Fallback>
                    <p:oleObj name="Equation" r:id="rId12" imgW="3810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5742" y="2791718"/>
                            <a:ext cx="654050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6555636"/>
                  </p:ext>
                </p:extLst>
              </p:nvPr>
            </p:nvGraphicFramePr>
            <p:xfrm>
              <a:off x="2025104" y="3357563"/>
              <a:ext cx="67468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393700" imgH="203200" progId="Equation.3">
                      <p:embed/>
                    </p:oleObj>
                  </mc:Choice>
                  <mc:Fallback>
                    <p:oleObj name="Equation" r:id="rId14" imgW="3937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5104" y="3357563"/>
                            <a:ext cx="674688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622274"/>
                  </p:ext>
                </p:extLst>
              </p:nvPr>
            </p:nvGraphicFramePr>
            <p:xfrm>
              <a:off x="2030438" y="4221088"/>
              <a:ext cx="741362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431800" imgH="203200" progId="Equation.3">
                      <p:embed/>
                    </p:oleObj>
                  </mc:Choice>
                  <mc:Fallback>
                    <p:oleObj name="Equation" r:id="rId16" imgW="4318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0438" y="4221088"/>
                            <a:ext cx="741362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7883635"/>
                  </p:ext>
                </p:extLst>
              </p:nvPr>
            </p:nvGraphicFramePr>
            <p:xfrm>
              <a:off x="467544" y="3114431"/>
              <a:ext cx="479425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279400" imgH="190500" progId="Equation.3">
                      <p:embed/>
                    </p:oleObj>
                  </mc:Choice>
                  <mc:Fallback>
                    <p:oleObj name="Equation" r:id="rId18" imgW="2794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544" y="3114431"/>
                            <a:ext cx="479425" cy="3270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65996018"/>
                  </p:ext>
                </p:extLst>
              </p:nvPr>
            </p:nvGraphicFramePr>
            <p:xfrm>
              <a:off x="2978200" y="2478925"/>
              <a:ext cx="56673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330200" imgH="203200" progId="Equation.3">
                      <p:embed/>
                    </p:oleObj>
                  </mc:Choice>
                  <mc:Fallback>
                    <p:oleObj name="Equation" r:id="rId20" imgW="3302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8200" y="2478925"/>
                            <a:ext cx="566738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4" name="Oval 63"/>
              <p:cNvSpPr/>
              <p:nvPr/>
            </p:nvSpPr>
            <p:spPr bwMode="auto">
              <a:xfrm>
                <a:off x="971600" y="3140968"/>
                <a:ext cx="554360" cy="823208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+</a:t>
                </a: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 bwMode="auto">
              <a:xfrm flipH="1">
                <a:off x="1469678" y="3140968"/>
                <a:ext cx="582042" cy="2880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 flipH="1" flipV="1">
                <a:off x="1475656" y="3789041"/>
                <a:ext cx="576064" cy="43204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TextBox 66"/>
              <p:cNvSpPr txBox="1"/>
              <p:nvPr/>
            </p:nvSpPr>
            <p:spPr>
              <a:xfrm>
                <a:off x="2267744" y="3573016"/>
                <a:ext cx="287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:</a:t>
                </a:r>
              </a:p>
            </p:txBody>
          </p:sp>
          <p:cxnSp>
            <p:nvCxnSpPr>
              <p:cNvPr id="68" name="Straight Connector 67"/>
              <p:cNvCxnSpPr/>
              <p:nvPr/>
            </p:nvCxnSpPr>
            <p:spPr bwMode="auto">
              <a:xfrm flipV="1">
                <a:off x="2699792" y="2990132"/>
                <a:ext cx="1138355" cy="682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2771800" y="4437112"/>
                <a:ext cx="108012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2699792" y="3542109"/>
                <a:ext cx="122413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71" name="Picture 70" descr="Products31031-1200x1200-69562.jpg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8809" y="3344095"/>
                <a:ext cx="507599" cy="505915"/>
              </a:xfrm>
              <a:prstGeom prst="rect">
                <a:avLst/>
              </a:prstGeom>
            </p:spPr>
          </p:pic>
        </p:grpSp>
        <p:cxnSp>
          <p:nvCxnSpPr>
            <p:cNvPr id="39" name="Straight Arrow Connector 38"/>
            <p:cNvCxnSpPr/>
            <p:nvPr/>
          </p:nvCxnSpPr>
          <p:spPr bwMode="auto">
            <a:xfrm flipH="1">
              <a:off x="1617615" y="5047093"/>
              <a:ext cx="618678" cy="187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0" name="Picture 39" descr="microphone.jp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71" y="4149080"/>
              <a:ext cx="453602" cy="590097"/>
            </a:xfrm>
            <a:prstGeom prst="rect">
              <a:avLst/>
            </a:prstGeom>
          </p:spPr>
        </p:pic>
        <p:pic>
          <p:nvPicPr>
            <p:cNvPr id="41" name="Picture 40" descr="find-the-best-condenser-mic.jp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319" y="5405967"/>
              <a:ext cx="636066" cy="598150"/>
            </a:xfrm>
            <a:prstGeom prst="rect">
              <a:avLst/>
            </a:prstGeom>
          </p:spPr>
        </p:pic>
      </p:grpSp>
      <p:graphicFrame>
        <p:nvGraphicFramePr>
          <p:cNvPr id="72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441717"/>
              </p:ext>
            </p:extLst>
          </p:nvPr>
        </p:nvGraphicFramePr>
        <p:xfrm>
          <a:off x="3275856" y="5428456"/>
          <a:ext cx="5603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93700" imgH="203200" progId="Equation.3">
                  <p:embed/>
                </p:oleObj>
              </mc:Choice>
              <mc:Fallback>
                <p:oleObj name="Equation" r:id="rId25" imgW="39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428456"/>
                        <a:ext cx="560388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84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pic2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Topic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opic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ic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Topic2</Template>
  <TotalTime>18969</TotalTime>
  <Words>2254</Words>
  <Application>Microsoft Macintosh PowerPoint</Application>
  <PresentationFormat>On-screen Show (4:3)</PresentationFormat>
  <Paragraphs>489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Times New Roman</vt:lpstr>
      <vt:lpstr>Univers</vt:lpstr>
      <vt:lpstr>Wingdings</vt:lpstr>
      <vt:lpstr>Topic2</vt:lpstr>
      <vt:lpstr>Equation</vt:lpstr>
      <vt:lpstr>PowerPoint Presentation</vt:lpstr>
      <vt:lpstr>Overview</vt:lpstr>
      <vt:lpstr>Recap 1/4</vt:lpstr>
      <vt:lpstr>Recap 2/4</vt:lpstr>
      <vt:lpstr>Recap 3/4</vt:lpstr>
      <vt:lpstr>Recap 4/4</vt:lpstr>
      <vt:lpstr>Overview</vt:lpstr>
      <vt:lpstr>Adaptive beamforming Goal &amp; Set-up</vt:lpstr>
      <vt:lpstr>Adaptive beamforming Goal &amp; Set-up</vt:lpstr>
      <vt:lpstr>Overview</vt:lpstr>
      <vt:lpstr>LCMV beamformer</vt:lpstr>
      <vt:lpstr>LCMV beamformer</vt:lpstr>
      <vt:lpstr>Overview</vt:lpstr>
      <vt:lpstr>Generalized sidelobe canceler (GSC)</vt:lpstr>
      <vt:lpstr>Generalized sidelobe canceler (GSC)</vt:lpstr>
      <vt:lpstr>Generalized sidelobe canceler</vt:lpstr>
      <vt:lpstr>Generalized sidelobe canceler</vt:lpstr>
      <vt:lpstr>Generalized sidelobe canceler</vt:lpstr>
      <vt:lpstr>Generalized sidelobe canceler</vt:lpstr>
      <vt:lpstr>Generalized sidelobe canceler</vt:lpstr>
      <vt:lpstr>Generalized sidelobe canceler</vt:lpstr>
      <vt:lpstr>Overview</vt:lpstr>
      <vt:lpstr>Multi-Microphone Noise Reduction Problem</vt:lpstr>
      <vt:lpstr>Multi-Microphone Noise Reduction Problem</vt:lpstr>
      <vt:lpstr>Multi-Microphone Noise Reduction Problem</vt:lpstr>
      <vt:lpstr>Overview</vt:lpstr>
      <vt:lpstr>Multi-Channel Wiener Filter (MWF)</vt:lpstr>
      <vt:lpstr>Multi-Channel Wiener Filter (MWF)</vt:lpstr>
      <vt:lpstr>Multi-Channel Wiener Filter (MWF)</vt:lpstr>
      <vt:lpstr>Multi-Channel Wiener Filter (MWF)</vt:lpstr>
      <vt:lpstr>Multi-Channel Wiener Filter (MWF)</vt:lpstr>
      <vt:lpstr>Multi-Channel Wiener Filter (MWF)</vt:lpstr>
      <vt:lpstr>Multi-Channel Wiener Filter (MWF)</vt:lpstr>
      <vt:lpstr>Multi-Channel Wiener Filter (MWF)</vt:lpstr>
      <vt:lpstr>Multi-Channel Wiener Filter (MWF)</vt:lpstr>
      <vt:lpstr>Multi-Channel Wiener Filter (MWF)</vt:lpstr>
      <vt:lpstr>Multi-Channel Wiener Filter (MWF)</vt:lpstr>
      <vt:lpstr>Multi-Channel Wiener Filter (MWF)</vt:lpstr>
      <vt:lpstr>Multi-Channel Wiener Filter: Implementation</vt:lpstr>
      <vt:lpstr>Multi-Channel Wiener Filter: Implementation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and Audio Processing   Lecture 7:   Multi-microphone signal enhancement</dc:title>
  <dc:creator>marc moonen</dc:creator>
  <cp:lastModifiedBy>Marc Moonen</cp:lastModifiedBy>
  <cp:revision>315</cp:revision>
  <cp:lastPrinted>2016-11-10T21:28:17Z</cp:lastPrinted>
  <dcterms:created xsi:type="dcterms:W3CDTF">2001-11-30T17:08:16Z</dcterms:created>
  <dcterms:modified xsi:type="dcterms:W3CDTF">2023-10-17T10:16:52Z</dcterms:modified>
</cp:coreProperties>
</file>